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256" r:id="rId3"/>
    <p:sldId id="257" r:id="rId4"/>
    <p:sldId id="288" r:id="rId5"/>
    <p:sldId id="363" r:id="rId6"/>
    <p:sldId id="361" r:id="rId7"/>
    <p:sldId id="362" r:id="rId8"/>
    <p:sldId id="370" r:id="rId9"/>
    <p:sldId id="381" r:id="rId10"/>
    <p:sldId id="366" r:id="rId11"/>
    <p:sldId id="387" r:id="rId12"/>
    <p:sldId id="388" r:id="rId13"/>
    <p:sldId id="389" r:id="rId14"/>
    <p:sldId id="390" r:id="rId15"/>
    <p:sldId id="382" r:id="rId16"/>
    <p:sldId id="391" r:id="rId17"/>
    <p:sldId id="392" r:id="rId18"/>
    <p:sldId id="399" r:id="rId19"/>
    <p:sldId id="400" r:id="rId20"/>
    <p:sldId id="401" r:id="rId21"/>
    <p:sldId id="402" r:id="rId22"/>
    <p:sldId id="403" r:id="rId23"/>
    <p:sldId id="394" r:id="rId24"/>
    <p:sldId id="393" r:id="rId25"/>
    <p:sldId id="395" r:id="rId26"/>
    <p:sldId id="396" r:id="rId27"/>
    <p:sldId id="397" r:id="rId28"/>
    <p:sldId id="398" r:id="rId29"/>
    <p:sldId id="383" r:id="rId30"/>
    <p:sldId id="378" r:id="rId31"/>
    <p:sldId id="384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CD0C5"/>
    <a:srgbClr val="5A7452"/>
    <a:srgbClr val="6699FF"/>
    <a:srgbClr val="E2AEBF"/>
    <a:srgbClr val="A6E9EC"/>
    <a:srgbClr val="D9E6F7"/>
    <a:srgbClr val="ECE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02" autoAdjust="0"/>
    <p:restoredTop sz="95244" autoAdjust="0"/>
  </p:normalViewPr>
  <p:slideViewPr>
    <p:cSldViewPr snapToGrid="0">
      <p:cViewPr varScale="1">
        <p:scale>
          <a:sx n="81" d="100"/>
          <a:sy n="81" d="100"/>
        </p:scale>
        <p:origin x="41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C8D35-FF8B-4A4D-9941-3FC1EBE04F00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93A61-6A18-40DF-856E-E59E8C75F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45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39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359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082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774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669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510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12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24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360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443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22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768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69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170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659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381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404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385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669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280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8675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50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847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44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220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26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019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07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428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3A61-6A18-40DF-856E-E59E8C75F25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93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413FF9-E2FE-4AEA-9C2C-D655419BA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81887A0-3DF5-4ED1-810A-828E130BF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FCBD17-4CA7-4A6F-9363-936B0D69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63DF-043E-4168-AA30-9EB6E74A6084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8B63D9-E2AE-4D33-9DC7-B9BA1129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3F94C3-FD3B-4B08-BA31-500AEE7F7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E43D-117C-4B1C-B5D5-5A8DFC1AC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17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87B0F-CCF1-4847-9B2C-D08916651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28D82D7-7D2A-430C-BA17-3783517E3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772323-70DE-4096-99EC-3639BA727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A2CBD0-0828-4529-B13F-7E40DAF6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63DF-043E-4168-AA30-9EB6E74A6084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C073A7-7F37-4AF1-92C1-4A3FEC15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1E7F9F-C0B5-4BB2-9959-881BEE1E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E43D-117C-4B1C-B5D5-5A8DFC1AC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08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E99F96-F094-44AB-B735-0A7F2CF46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777C1E-86A7-40D7-8FD2-2D6C50935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282954-2748-4A00-B13B-D995435E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63DF-043E-4168-AA30-9EB6E74A6084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A901AE-950B-4599-B916-05AA7455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D140B9-D1B8-4981-A2ED-05CB467A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E43D-117C-4B1C-B5D5-5A8DFC1AC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82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05540E0-D288-4534-AF69-26EA27619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050DC3-91D2-4F17-8692-C7A188387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66AD59-21DD-47E6-9C9A-1A22C65D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63DF-043E-4168-AA30-9EB6E74A6084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94C904-05D0-4931-BA0E-32B73BE7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9D5165-7D55-453F-BE96-83DA4576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E43D-117C-4B1C-B5D5-5A8DFC1AC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1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9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78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2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42DB5-241C-47AB-B78B-A10E027E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D4BEC5-332D-4A4F-8D63-2C04FCB14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A5997E-0FA2-4D04-AFC5-2453991C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63DF-043E-4168-AA30-9EB6E74A6084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2760AD-ED72-4FC8-996F-1BA37D1A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C53CF4-5361-4292-813F-4443A764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E43D-117C-4B1C-B5D5-5A8DFC1AC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35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D3AF6-339A-4955-A866-81B11D9B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53E19E-CD3D-4B7E-AB4E-F1D8F0653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81648D-A3CB-4DD8-B6F0-56B6D052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63DF-043E-4168-AA30-9EB6E74A6084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320442-7CF2-414E-8F48-4B6F360D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E7F0FB-531B-4B4C-B9B0-2D991717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E43D-117C-4B1C-B5D5-5A8DFC1AC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2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1FA782-8322-4A95-849C-C4160744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2AC806-B968-4707-96EA-F4D2FCE11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EED377-8474-4C62-A24A-11C6CB4E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9D69E9-11D5-4F23-BFFB-E31905DA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63DF-043E-4168-AA30-9EB6E74A6084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F07AD7-9E76-4121-9BD5-E7D4B9F2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AB0833-EC0F-47B1-9C26-326EB3ED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E43D-117C-4B1C-B5D5-5A8DFC1AC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1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2D2D51-DBEA-461C-BBA6-BECE1C6D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9CCD13-323C-4763-98CE-688350AF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D5C22E-19D2-4A4F-A9CF-7B451653C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0B8207-D9D2-4954-AD1B-5D9068197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AED783-9AD9-4999-AB70-3613F2957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2D6A6FF-6337-4158-BF37-37A44EC6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63DF-043E-4168-AA30-9EB6E74A6084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65C205-D08D-40D2-8AC4-CB83FAD1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2D3BB0-3141-4121-85C1-9A644144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E43D-117C-4B1C-B5D5-5A8DFC1AC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4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2D2D51-DBEA-461C-BBA6-BECE1C6D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9CCD13-323C-4763-98CE-688350AF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D5C22E-19D2-4A4F-A9CF-7B451653C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0B8207-D9D2-4954-AD1B-5D9068197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AED783-9AD9-4999-AB70-3613F2957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2D6A6FF-6337-4158-BF37-37A44EC6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63DF-043E-4168-AA30-9EB6E74A6084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65C205-D08D-40D2-8AC4-CB83FAD1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2D3BB0-3141-4121-85C1-9A644144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E43D-117C-4B1C-B5D5-5A8DFC1AC91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44848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313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CCA9A7-2A65-4375-9940-A2EBB5DE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424CC0B-37D3-4C04-90C7-FE02081E6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63DF-043E-4168-AA30-9EB6E74A6084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585C85D-4847-4D41-AFC2-EFFD4F76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E6B7DC-8974-4CF1-A174-14E66AD6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E43D-117C-4B1C-B5D5-5A8DFC1AC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46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8221E9A-0E47-4581-A834-03F0E12B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63DF-043E-4168-AA30-9EB6E74A6084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F88D7C-4728-4BB2-9271-D0122DA9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0F06F3-B40A-4CD4-B886-EB34A4F3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E43D-117C-4B1C-B5D5-5A8DFC1AC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AF4B8A-F961-4DC9-A145-4F5E40A3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A80B33-D2A9-40AD-BAA6-2CE2713DD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3A3E3E-CE66-4691-80EB-4453E672E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2507DE-C8F7-4D9A-AED9-C5FFCD31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63DF-043E-4168-AA30-9EB6E74A6084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8AC362-9EF8-4A59-B132-1747EA50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41264F-C176-417F-9634-E10F030A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E43D-117C-4B1C-B5D5-5A8DFC1AC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7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21683BE-2FE7-46AB-A3F9-E357447E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431F8A-F01B-4340-8086-070B9BA2C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4938AB-8873-4DFA-BD33-D1EC05BD5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63DF-043E-4168-AA30-9EB6E74A6084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F780D1-84B2-486C-ACF1-50E87843C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2DD035-7E36-4137-A527-71223E05E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E43D-117C-4B1C-B5D5-5A8DFC1AC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43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06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AA885F5-80FE-4F69-AE72-C15CC2CF31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DFB6ED-3A65-4B66-BF53-D8891EBFE133}"/>
              </a:ext>
            </a:extLst>
          </p:cNvPr>
          <p:cNvSpPr/>
          <p:nvPr/>
        </p:nvSpPr>
        <p:spPr>
          <a:xfrm>
            <a:off x="3303639" y="75415"/>
            <a:ext cx="4837471" cy="6857571"/>
          </a:xfrm>
          <a:prstGeom prst="rect">
            <a:avLst/>
          </a:prstGeom>
          <a:solidFill>
            <a:srgbClr val="9CD0C5"/>
          </a:solidFill>
          <a:ln>
            <a:noFill/>
          </a:ln>
          <a:effectLst>
            <a:outerShdw blurRad="190500" sx="103000" sy="103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1CC2F87-3BCC-4F34-833B-302CB0D9A6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975" y="-429"/>
            <a:ext cx="1913664" cy="48837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D12647C-CCCA-4531-BDDC-2B339BFB56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141110" y="2049272"/>
            <a:ext cx="1913664" cy="488371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1A4CB3C-BB6D-47F7-8DA2-7EA82C4980CC}"/>
              </a:ext>
            </a:extLst>
          </p:cNvPr>
          <p:cNvSpPr txBox="1"/>
          <p:nvPr/>
        </p:nvSpPr>
        <p:spPr>
          <a:xfrm flipH="1">
            <a:off x="6095235" y="1585620"/>
            <a:ext cx="1377234" cy="30443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fontAlgn="auto">
              <a:lnSpc>
                <a:spcPts val="12000"/>
              </a:lnSpc>
              <a:defRPr sz="9600" b="1" spc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defRPr>
            </a:lvl1pPr>
          </a:lstStyle>
          <a:p>
            <a:r>
              <a:rPr lang="zh-CN" altLang="en-US" sz="8800" b="0" dirty="0">
                <a:latin typeface="超世纪细隶书" panose="02000000000000000000" pitchFamily="2" charset="-120"/>
                <a:ea typeface="超世纪细隶书" panose="02000000000000000000" pitchFamily="2" charset="-120"/>
                <a:cs typeface="+mn-ea"/>
                <a:sym typeface="+mn-lt"/>
              </a:rPr>
              <a:t>项目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47F339-58D6-4191-89DC-5093B1C905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937" y="241019"/>
            <a:ext cx="3001942" cy="140405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E94EF17-5AB3-89CE-B83A-D42DDD51DA19}"/>
              </a:ext>
            </a:extLst>
          </p:cNvPr>
          <p:cNvSpPr txBox="1"/>
          <p:nvPr/>
        </p:nvSpPr>
        <p:spPr>
          <a:xfrm flipH="1">
            <a:off x="4345140" y="3107800"/>
            <a:ext cx="1377234" cy="30443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fontAlgn="auto">
              <a:lnSpc>
                <a:spcPts val="12000"/>
              </a:lnSpc>
              <a:defRPr sz="9600" b="1" spc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defRPr>
            </a:lvl1pPr>
          </a:lstStyle>
          <a:p>
            <a:r>
              <a:rPr lang="zh-CN" altLang="en-US" sz="8800" b="0" dirty="0">
                <a:latin typeface="超世纪细隶书" panose="02000000000000000000" pitchFamily="2" charset="-120"/>
                <a:ea typeface="超世纪细隶书" panose="02000000000000000000" pitchFamily="2" charset="-120"/>
                <a:cs typeface="+mn-ea"/>
                <a:sym typeface="+mn-lt"/>
              </a:rPr>
              <a:t>汇报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5E43583-467C-1213-2E41-9A5F122D270F}"/>
              </a:ext>
            </a:extLst>
          </p:cNvPr>
          <p:cNvSpPr txBox="1"/>
          <p:nvPr/>
        </p:nvSpPr>
        <p:spPr>
          <a:xfrm>
            <a:off x="6559833" y="6224718"/>
            <a:ext cx="13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Boom</a:t>
            </a:r>
            <a:r>
              <a:rPr lang="zh-CN" altLang="en-US" dirty="0">
                <a:solidFill>
                  <a:schemeClr val="bg1"/>
                </a:solidFill>
              </a:rPr>
              <a:t>团队</a:t>
            </a:r>
          </a:p>
        </p:txBody>
      </p:sp>
    </p:spTree>
    <p:extLst>
      <p:ext uri="{BB962C8B-B14F-4D97-AF65-F5344CB8AC3E}">
        <p14:creationId xmlns:p14="http://schemas.microsoft.com/office/powerpoint/2010/main" val="307980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68C8DB1-1D54-4013-B2BC-1157DE3334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CCEAC72-DF5B-494B-AA9F-A3BCBA62CE95}"/>
              </a:ext>
            </a:extLst>
          </p:cNvPr>
          <p:cNvSpPr/>
          <p:nvPr/>
        </p:nvSpPr>
        <p:spPr>
          <a:xfrm>
            <a:off x="740371" y="1057756"/>
            <a:ext cx="10733171" cy="4776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5D06B3B-E74A-4D13-822C-E50BEF8432E7}"/>
              </a:ext>
            </a:extLst>
          </p:cNvPr>
          <p:cNvSpPr txBox="1"/>
          <p:nvPr/>
        </p:nvSpPr>
        <p:spPr>
          <a:xfrm>
            <a:off x="1975762" y="2246429"/>
            <a:ext cx="203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刘傲</a:t>
            </a:r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A9777403-539A-4DEE-8CFA-1E3396DDE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762" y="2959973"/>
            <a:ext cx="3513265" cy="15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年龄：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19</a:t>
            </a: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性别：男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籍贯：湖南邵阳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爱好：小说，打球，唱歌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座右铭：走自己的路让别人说去吧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06E4D06-2726-4EA9-A1CD-CFD69DEEB2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23" y="1573332"/>
            <a:ext cx="2031337" cy="37113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23E0B61-99D4-3AF1-E5C3-9983CCF43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55" y="1592515"/>
            <a:ext cx="2458891" cy="36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68C8DB1-1D54-4013-B2BC-1157DE3334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CCEAC72-DF5B-494B-AA9F-A3BCBA62CE95}"/>
              </a:ext>
            </a:extLst>
          </p:cNvPr>
          <p:cNvSpPr/>
          <p:nvPr/>
        </p:nvSpPr>
        <p:spPr>
          <a:xfrm>
            <a:off x="740371" y="1057756"/>
            <a:ext cx="10733171" cy="4776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5D06B3B-E74A-4D13-822C-E50BEF8432E7}"/>
              </a:ext>
            </a:extLst>
          </p:cNvPr>
          <p:cNvSpPr txBox="1"/>
          <p:nvPr/>
        </p:nvSpPr>
        <p:spPr>
          <a:xfrm>
            <a:off x="1975762" y="2246429"/>
            <a:ext cx="203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汤继雄</a:t>
            </a:r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A9777403-539A-4DEE-8CFA-1E3396DDE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762" y="2959973"/>
            <a:ext cx="3513265" cy="15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年龄：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21</a:t>
            </a: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性别：男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籍贯：湖南永州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爱好：旅游，数码产品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座右铭：赶路，也别忘了途中的风景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06E4D06-2726-4EA9-A1CD-CFD69DEEB2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23" y="1573332"/>
            <a:ext cx="2031337" cy="37113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90CF303-1808-47FF-62CB-1171C0C75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55" y="1592515"/>
            <a:ext cx="2458891" cy="36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2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68C8DB1-1D54-4013-B2BC-1157DE3334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CCEAC72-DF5B-494B-AA9F-A3BCBA62CE95}"/>
              </a:ext>
            </a:extLst>
          </p:cNvPr>
          <p:cNvSpPr/>
          <p:nvPr/>
        </p:nvSpPr>
        <p:spPr>
          <a:xfrm>
            <a:off x="740371" y="1057756"/>
            <a:ext cx="10733171" cy="4776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5D06B3B-E74A-4D13-822C-E50BEF8432E7}"/>
              </a:ext>
            </a:extLst>
          </p:cNvPr>
          <p:cNvSpPr txBox="1"/>
          <p:nvPr/>
        </p:nvSpPr>
        <p:spPr>
          <a:xfrm>
            <a:off x="1975762" y="2246429"/>
            <a:ext cx="203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邓秋荣</a:t>
            </a:r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A9777403-539A-4DEE-8CFA-1E3396DDE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762" y="2959973"/>
            <a:ext cx="3513265" cy="15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年龄：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22</a:t>
            </a: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性别：男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籍贯：湖南邵阳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爱好：锻炼，电影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座右铭：不求做最好，但求做更好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06E4D06-2726-4EA9-A1CD-CFD69DEEB2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23" y="1573332"/>
            <a:ext cx="2031337" cy="37113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381CFCF-359B-33FA-D168-F2EBB6D83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55" y="1592515"/>
            <a:ext cx="2458891" cy="36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68C8DB1-1D54-4013-B2BC-1157DE3334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CCEAC72-DF5B-494B-AA9F-A3BCBA62CE95}"/>
              </a:ext>
            </a:extLst>
          </p:cNvPr>
          <p:cNvSpPr/>
          <p:nvPr/>
        </p:nvSpPr>
        <p:spPr>
          <a:xfrm>
            <a:off x="740371" y="1057756"/>
            <a:ext cx="10733171" cy="4776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5D06B3B-E74A-4D13-822C-E50BEF8432E7}"/>
              </a:ext>
            </a:extLst>
          </p:cNvPr>
          <p:cNvSpPr txBox="1"/>
          <p:nvPr/>
        </p:nvSpPr>
        <p:spPr>
          <a:xfrm>
            <a:off x="1975762" y="2246429"/>
            <a:ext cx="203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刘卓凡</a:t>
            </a:r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A9777403-539A-4DEE-8CFA-1E3396DDE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762" y="2959973"/>
            <a:ext cx="3513265" cy="15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年龄：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性别：男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籍贯：湖南长沙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爱好：电子竞技，机车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座右铭：是金子总会发光的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06E4D06-2726-4EA9-A1CD-CFD69DEEB2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23" y="1573332"/>
            <a:ext cx="2031337" cy="37113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CD45F6-9E97-E726-23DE-920CFB77A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55" y="1592515"/>
            <a:ext cx="2458891" cy="36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5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247FC5F-87F4-45F7-AFF9-5E898AD854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393D6B7-B593-4806-8906-ECFE325CB18E}"/>
              </a:ext>
            </a:extLst>
          </p:cNvPr>
          <p:cNvSpPr/>
          <p:nvPr/>
        </p:nvSpPr>
        <p:spPr>
          <a:xfrm>
            <a:off x="4177305" y="709069"/>
            <a:ext cx="3837390" cy="5439862"/>
          </a:xfrm>
          <a:prstGeom prst="rect">
            <a:avLst/>
          </a:prstGeom>
          <a:solidFill>
            <a:srgbClr val="9CD0C5"/>
          </a:solidFill>
          <a:ln>
            <a:noFill/>
          </a:ln>
          <a:effectLst>
            <a:outerShdw blurRad="190500" sx="103000" sy="103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C074682-C18D-4A40-95CA-660FF609CF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014695" y="1619752"/>
            <a:ext cx="1913664" cy="4883714"/>
          </a:xfrm>
          <a:prstGeom prst="rect">
            <a:avLst/>
          </a:prstGeom>
        </p:spPr>
      </p:pic>
      <p:sp>
        <p:nvSpPr>
          <p:cNvPr id="8" name="文本框 2">
            <a:extLst>
              <a:ext uri="{FF2B5EF4-FFF2-40B4-BE49-F238E27FC236}">
                <a16:creationId xmlns:a16="http://schemas.microsoft.com/office/drawing/2014/main" id="{1CF5FEF2-3836-4147-A533-B253E1818C0F}"/>
              </a:ext>
            </a:extLst>
          </p:cNvPr>
          <p:cNvSpPr txBox="1"/>
          <p:nvPr/>
        </p:nvSpPr>
        <p:spPr>
          <a:xfrm>
            <a:off x="6111576" y="2162457"/>
            <a:ext cx="1015663" cy="31091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项目展示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95D6517-CE4C-4D47-93D4-13BAFADF572A}"/>
              </a:ext>
            </a:extLst>
          </p:cNvPr>
          <p:cNvCxnSpPr>
            <a:cxnSpLocks/>
          </p:cNvCxnSpPr>
          <p:nvPr/>
        </p:nvCxnSpPr>
        <p:spPr>
          <a:xfrm>
            <a:off x="6080425" y="2061810"/>
            <a:ext cx="0" cy="32097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F727EC4-21E0-4EAE-8893-80D1B5983021}"/>
              </a:ext>
            </a:extLst>
          </p:cNvPr>
          <p:cNvSpPr txBox="1"/>
          <p:nvPr/>
        </p:nvSpPr>
        <p:spPr>
          <a:xfrm>
            <a:off x="5261679" y="2001671"/>
            <a:ext cx="697514" cy="3263053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关于项目，我们每个成员都做了自己的个人网站，并且齐心协力完成了团队网站的制作</a:t>
            </a:r>
            <a:endParaRPr lang="zh-CN" altLang="en-US" sz="1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5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F1D0D11-EEDB-4531-A039-1E0053E03C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DAA852A-59FE-17B3-A45B-4E4702D8BD0F}"/>
              </a:ext>
            </a:extLst>
          </p:cNvPr>
          <p:cNvSpPr txBox="1"/>
          <p:nvPr/>
        </p:nvSpPr>
        <p:spPr>
          <a:xfrm>
            <a:off x="6686689" y="2782669"/>
            <a:ext cx="4176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每位都做了一张设计稿，最后通过团队成员的讨论，投票决定确定此版本为团队网站的定稿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20BE7C1-E5C7-619F-F60A-A19BBB417E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01" y="545155"/>
            <a:ext cx="5554759" cy="543489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E54AC35-7458-2A1C-A65F-F2AB646206ED}"/>
              </a:ext>
            </a:extLst>
          </p:cNvPr>
          <p:cNvSpPr txBox="1"/>
          <p:nvPr/>
        </p:nvSpPr>
        <p:spPr>
          <a:xfrm>
            <a:off x="6686689" y="1846555"/>
            <a:ext cx="271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团队网站首页</a:t>
            </a:r>
          </a:p>
        </p:txBody>
      </p:sp>
    </p:spTree>
    <p:extLst>
      <p:ext uri="{BB962C8B-B14F-4D97-AF65-F5344CB8AC3E}">
        <p14:creationId xmlns:p14="http://schemas.microsoft.com/office/powerpoint/2010/main" val="19954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F1D0D11-EEDB-4531-A039-1E0053E03C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DAA852A-59FE-17B3-A45B-4E4702D8BD0F}"/>
              </a:ext>
            </a:extLst>
          </p:cNvPr>
          <p:cNvSpPr txBox="1"/>
          <p:nvPr/>
        </p:nvSpPr>
        <p:spPr>
          <a:xfrm>
            <a:off x="5767119" y="2821229"/>
            <a:ext cx="4192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经过团队成员的讨论，经过不断的修改，最终确定此为最终版，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banner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图经过重新的设计，使其更加美观，更具团队风格，栏目标题全部进行居中放置，更具统一性，团队作品，栏目内容用图片代替了图标，加入响应效果，用户体验更佳。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C1BB591-24C0-9FCF-3242-D44B94D389AC}"/>
              </a:ext>
            </a:extLst>
          </p:cNvPr>
          <p:cNvSpPr txBox="1"/>
          <p:nvPr/>
        </p:nvSpPr>
        <p:spPr>
          <a:xfrm>
            <a:off x="5767119" y="1923780"/>
            <a:ext cx="208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团队网站首页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FE4E00-B5C8-443A-AD11-354CC9A03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53" y="0"/>
            <a:ext cx="4376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F1D0D11-EEDB-4531-A039-1E0053E03C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DAA852A-59FE-17B3-A45B-4E4702D8BD0F}"/>
              </a:ext>
            </a:extLst>
          </p:cNvPr>
          <p:cNvSpPr txBox="1"/>
          <p:nvPr/>
        </p:nvSpPr>
        <p:spPr>
          <a:xfrm>
            <a:off x="6708152" y="2723575"/>
            <a:ext cx="4192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团队文化，我们在确定模板的情况下，采用图文结合的形式，先是左文右图，下面运用交叉对齐的格式，底部放入团队口号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C1BB591-24C0-9FCF-3242-D44B94D389AC}"/>
              </a:ext>
            </a:extLst>
          </p:cNvPr>
          <p:cNvSpPr txBox="1"/>
          <p:nvPr/>
        </p:nvSpPr>
        <p:spPr>
          <a:xfrm>
            <a:off x="6708151" y="1826128"/>
            <a:ext cx="4459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团队网站分页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团队文化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E359A0-8C20-69BA-1B5D-E4B1AB27E3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82" y="0"/>
            <a:ext cx="5922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F1D0D11-EEDB-4531-A039-1E0053E03C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DAA852A-59FE-17B3-A45B-4E4702D8BD0F}"/>
              </a:ext>
            </a:extLst>
          </p:cNvPr>
          <p:cNvSpPr txBox="1"/>
          <p:nvPr/>
        </p:nvSpPr>
        <p:spPr>
          <a:xfrm>
            <a:off x="6708152" y="2723575"/>
            <a:ext cx="4192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团队成员分页，整体上依然运用交叉对齐的风格，在原有的基础上加入色块，和圆形照片，使其有点线面的感觉，更具有设计感。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C1BB591-24C0-9FCF-3242-D44B94D389AC}"/>
              </a:ext>
            </a:extLst>
          </p:cNvPr>
          <p:cNvSpPr txBox="1"/>
          <p:nvPr/>
        </p:nvSpPr>
        <p:spPr>
          <a:xfrm>
            <a:off x="6708151" y="1826128"/>
            <a:ext cx="4459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团队网站分页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团队成员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DE4A0E-3266-FECE-A2D1-5519EF590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71" y="0"/>
            <a:ext cx="3930320" cy="682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F1D0D11-EEDB-4531-A039-1E0053E03C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DAA852A-59FE-17B3-A45B-4E4702D8BD0F}"/>
              </a:ext>
            </a:extLst>
          </p:cNvPr>
          <p:cNvSpPr txBox="1"/>
          <p:nvPr/>
        </p:nvSpPr>
        <p:spPr>
          <a:xfrm>
            <a:off x="6708152" y="2723575"/>
            <a:ext cx="4192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团队作品分页与其他分页风格不同，在此分页，我们运用了大量</a:t>
            </a:r>
            <a:r>
              <a:rPr lang="en-US" altLang="zh-CN" dirty="0" err="1"/>
              <a:t>js</a:t>
            </a:r>
            <a:r>
              <a:rPr lang="zh-CN" altLang="en-US" dirty="0"/>
              <a:t>效果。更具有高级感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C1BB591-24C0-9FCF-3242-D44B94D389AC}"/>
              </a:ext>
            </a:extLst>
          </p:cNvPr>
          <p:cNvSpPr txBox="1"/>
          <p:nvPr/>
        </p:nvSpPr>
        <p:spPr>
          <a:xfrm>
            <a:off x="6708151" y="1826128"/>
            <a:ext cx="4459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团队网站分页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团队作品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E79943-E1DD-AF39-977D-2F5A9A20AD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23" y="0"/>
            <a:ext cx="5467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DDC7F41-7C38-4743-A880-9A85DF3369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36A4A0-2385-4148-AECB-3211E46263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71" y="1209855"/>
            <a:ext cx="3140119" cy="5205694"/>
          </a:xfrm>
          <a:prstGeom prst="rect">
            <a:avLst/>
          </a:prstGeom>
        </p:spPr>
      </p:pic>
      <p:sp>
        <p:nvSpPr>
          <p:cNvPr id="78" name="六边形 77">
            <a:extLst>
              <a:ext uri="{FF2B5EF4-FFF2-40B4-BE49-F238E27FC236}">
                <a16:creationId xmlns:a16="http://schemas.microsoft.com/office/drawing/2014/main" id="{2875BB95-39B3-4EAF-BBD1-DB72C323B007}"/>
              </a:ext>
            </a:extLst>
          </p:cNvPr>
          <p:cNvSpPr/>
          <p:nvPr/>
        </p:nvSpPr>
        <p:spPr>
          <a:xfrm>
            <a:off x="6096000" y="1681746"/>
            <a:ext cx="749935" cy="647065"/>
          </a:xfrm>
          <a:prstGeom prst="hexagon">
            <a:avLst/>
          </a:prstGeom>
          <a:noFill/>
          <a:ln>
            <a:solidFill>
              <a:srgbClr val="436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436B45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79" name="六边形 78">
            <a:extLst>
              <a:ext uri="{FF2B5EF4-FFF2-40B4-BE49-F238E27FC236}">
                <a16:creationId xmlns:a16="http://schemas.microsoft.com/office/drawing/2014/main" id="{EFC0A380-ADB1-4064-B97B-409CEDAB68C4}"/>
              </a:ext>
            </a:extLst>
          </p:cNvPr>
          <p:cNvSpPr/>
          <p:nvPr/>
        </p:nvSpPr>
        <p:spPr>
          <a:xfrm>
            <a:off x="6697345" y="2861576"/>
            <a:ext cx="749935" cy="647065"/>
          </a:xfrm>
          <a:prstGeom prst="hexagon">
            <a:avLst/>
          </a:prstGeom>
          <a:noFill/>
          <a:ln>
            <a:solidFill>
              <a:srgbClr val="436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436B45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80" name="六边形 79">
            <a:extLst>
              <a:ext uri="{FF2B5EF4-FFF2-40B4-BE49-F238E27FC236}">
                <a16:creationId xmlns:a16="http://schemas.microsoft.com/office/drawing/2014/main" id="{5FDE9B29-94D6-4B50-B330-6740747F4A73}"/>
              </a:ext>
            </a:extLst>
          </p:cNvPr>
          <p:cNvSpPr/>
          <p:nvPr/>
        </p:nvSpPr>
        <p:spPr>
          <a:xfrm>
            <a:off x="6096000" y="4054741"/>
            <a:ext cx="749935" cy="647065"/>
          </a:xfrm>
          <a:prstGeom prst="hexagon">
            <a:avLst/>
          </a:prstGeom>
          <a:noFill/>
          <a:ln>
            <a:solidFill>
              <a:srgbClr val="436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436B45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81" name="六边形 80">
            <a:extLst>
              <a:ext uri="{FF2B5EF4-FFF2-40B4-BE49-F238E27FC236}">
                <a16:creationId xmlns:a16="http://schemas.microsoft.com/office/drawing/2014/main" id="{3E58F200-CD97-4A9E-95B1-97FD3C5C741F}"/>
              </a:ext>
            </a:extLst>
          </p:cNvPr>
          <p:cNvSpPr/>
          <p:nvPr/>
        </p:nvSpPr>
        <p:spPr>
          <a:xfrm>
            <a:off x="6697345" y="5164721"/>
            <a:ext cx="749935" cy="647065"/>
          </a:xfrm>
          <a:prstGeom prst="hexagon">
            <a:avLst/>
          </a:prstGeom>
          <a:noFill/>
          <a:ln>
            <a:solidFill>
              <a:srgbClr val="436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436B45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0ACEDB58-EDE5-4146-A8D6-C5817E8873DB}"/>
              </a:ext>
            </a:extLst>
          </p:cNvPr>
          <p:cNvSpPr txBox="1"/>
          <p:nvPr/>
        </p:nvSpPr>
        <p:spPr>
          <a:xfrm>
            <a:off x="7023735" y="1664601"/>
            <a:ext cx="2891155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20000"/>
              </a:lnSpc>
            </a:pPr>
            <a:r>
              <a:rPr lang="zh-CN" altLang="en-US" b="1" dirty="0">
                <a:solidFill>
                  <a:srgbClr val="436B45"/>
                </a:solidFill>
                <a:cs typeface="+mn-ea"/>
                <a:sym typeface="+mn-lt"/>
              </a:rPr>
              <a:t>团队介绍</a:t>
            </a:r>
            <a:endParaRPr lang="en-US" altLang="zh-CN" b="1" dirty="0">
              <a:solidFill>
                <a:srgbClr val="436B45"/>
              </a:solidFill>
              <a:cs typeface="+mn-ea"/>
              <a:sym typeface="+mn-lt"/>
            </a:endParaRPr>
          </a:p>
          <a:p>
            <a:pPr algn="dist" fontAlgn="auto">
              <a:lnSpc>
                <a:spcPct val="120000"/>
              </a:lnSpc>
            </a:pPr>
            <a:r>
              <a:rPr lang="en-US" altLang="zh-CN" b="1" dirty="0">
                <a:solidFill>
                  <a:srgbClr val="436B45"/>
                </a:solidFill>
                <a:cs typeface="+mn-ea"/>
                <a:sym typeface="+mn-lt"/>
              </a:rPr>
              <a:t>Team introduction</a:t>
            </a:r>
            <a:endParaRPr lang="zh-CN" altLang="en-US" b="1" dirty="0">
              <a:solidFill>
                <a:srgbClr val="436B45"/>
              </a:solidFill>
              <a:cs typeface="+mn-ea"/>
              <a:sym typeface="+mn-lt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567DB742-0ED9-4B34-988A-16423D9B6F19}"/>
              </a:ext>
            </a:extLst>
          </p:cNvPr>
          <p:cNvSpPr txBox="1"/>
          <p:nvPr/>
        </p:nvSpPr>
        <p:spPr>
          <a:xfrm>
            <a:off x="7625080" y="2841531"/>
            <a:ext cx="2891155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20000"/>
              </a:lnSpc>
            </a:pPr>
            <a:r>
              <a:rPr lang="zh-CN" altLang="en-US" b="1" dirty="0">
                <a:solidFill>
                  <a:srgbClr val="436B45"/>
                </a:solidFill>
                <a:cs typeface="+mn-ea"/>
                <a:sym typeface="+mn-lt"/>
              </a:rPr>
              <a:t>团队成员</a:t>
            </a:r>
            <a:endParaRPr lang="en-US" altLang="zh-CN" b="1" dirty="0">
              <a:solidFill>
                <a:srgbClr val="436B45"/>
              </a:solidFill>
              <a:cs typeface="+mn-ea"/>
              <a:sym typeface="+mn-lt"/>
            </a:endParaRPr>
          </a:p>
          <a:p>
            <a:pPr algn="dist" fontAlgn="auto">
              <a:lnSpc>
                <a:spcPct val="120000"/>
              </a:lnSpc>
            </a:pPr>
            <a:r>
              <a:rPr lang="en-US" altLang="zh-CN" b="1" dirty="0">
                <a:solidFill>
                  <a:srgbClr val="436B45"/>
                </a:solidFill>
                <a:cs typeface="+mn-ea"/>
                <a:sym typeface="+mn-lt"/>
              </a:rPr>
              <a:t>Team member</a:t>
            </a:r>
            <a:endParaRPr lang="zh-CN" altLang="en-US" b="1" dirty="0">
              <a:solidFill>
                <a:srgbClr val="436B45"/>
              </a:solidFill>
              <a:cs typeface="+mn-ea"/>
              <a:sym typeface="+mn-lt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C65C2917-B301-4E48-BC35-9DAC19AEF148}"/>
              </a:ext>
            </a:extLst>
          </p:cNvPr>
          <p:cNvSpPr txBox="1"/>
          <p:nvPr/>
        </p:nvSpPr>
        <p:spPr>
          <a:xfrm>
            <a:off x="7023735" y="4036961"/>
            <a:ext cx="2891155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20000"/>
              </a:lnSpc>
            </a:pPr>
            <a:r>
              <a:rPr lang="zh-CN" altLang="en-US" b="1" dirty="0">
                <a:solidFill>
                  <a:srgbClr val="436B45"/>
                </a:solidFill>
                <a:cs typeface="+mn-ea"/>
                <a:sym typeface="+mn-lt"/>
              </a:rPr>
              <a:t>项目展示</a:t>
            </a:r>
            <a:endParaRPr lang="en-US" altLang="zh-CN" b="1" dirty="0">
              <a:solidFill>
                <a:srgbClr val="436B45"/>
              </a:solidFill>
              <a:cs typeface="+mn-ea"/>
              <a:sym typeface="+mn-lt"/>
            </a:endParaRPr>
          </a:p>
          <a:p>
            <a:pPr algn="dist" fontAlgn="auto">
              <a:lnSpc>
                <a:spcPct val="120000"/>
              </a:lnSpc>
            </a:pPr>
            <a:r>
              <a:rPr lang="en-US" altLang="zh-CN" b="1" dirty="0">
                <a:solidFill>
                  <a:srgbClr val="436B45"/>
                </a:solidFill>
                <a:cs typeface="+mn-ea"/>
                <a:sym typeface="+mn-lt"/>
              </a:rPr>
              <a:t>Project display</a:t>
            </a:r>
            <a:endParaRPr lang="zh-CN" altLang="en-US" b="1" dirty="0">
              <a:solidFill>
                <a:srgbClr val="436B45"/>
              </a:solidFill>
              <a:cs typeface="+mn-ea"/>
              <a:sym typeface="+mn-lt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5998DFD0-89C2-47DD-A184-5D40DB39341D}"/>
              </a:ext>
            </a:extLst>
          </p:cNvPr>
          <p:cNvSpPr txBox="1"/>
          <p:nvPr/>
        </p:nvSpPr>
        <p:spPr>
          <a:xfrm>
            <a:off x="7625080" y="5123762"/>
            <a:ext cx="2891155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20000"/>
              </a:lnSpc>
            </a:pPr>
            <a:r>
              <a:rPr lang="zh-CN" altLang="en-US" b="1" dirty="0">
                <a:solidFill>
                  <a:srgbClr val="436B45"/>
                </a:solidFill>
                <a:cs typeface="+mn-ea"/>
                <a:sym typeface="+mn-lt"/>
              </a:rPr>
              <a:t>总结收获</a:t>
            </a:r>
            <a:endParaRPr lang="en-US" altLang="zh-CN" b="1" dirty="0">
              <a:solidFill>
                <a:srgbClr val="436B45"/>
              </a:solidFill>
              <a:cs typeface="+mn-ea"/>
              <a:sym typeface="+mn-lt"/>
            </a:endParaRPr>
          </a:p>
          <a:p>
            <a:pPr algn="dist" fontAlgn="auto">
              <a:lnSpc>
                <a:spcPct val="120000"/>
              </a:lnSpc>
            </a:pPr>
            <a:r>
              <a:rPr lang="en-US" altLang="zh-CN" b="1" dirty="0">
                <a:solidFill>
                  <a:srgbClr val="436B45"/>
                </a:solidFill>
                <a:cs typeface="+mn-ea"/>
                <a:sym typeface="+mn-lt"/>
              </a:rPr>
              <a:t>Conclusion the harvest 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CDD143BF-00C0-4F58-97C3-5E5ED01CA8BC}"/>
              </a:ext>
            </a:extLst>
          </p:cNvPr>
          <p:cNvSpPr txBox="1"/>
          <p:nvPr/>
        </p:nvSpPr>
        <p:spPr>
          <a:xfrm>
            <a:off x="4018392" y="915301"/>
            <a:ext cx="523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5A7452"/>
                </a:solidFill>
                <a:cs typeface="+mn-ea"/>
                <a:sym typeface="+mn-lt"/>
              </a:rPr>
              <a:t>目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2F58D914-AAAC-43CA-9645-FE688933FE19}"/>
              </a:ext>
            </a:extLst>
          </p:cNvPr>
          <p:cNvSpPr txBox="1"/>
          <p:nvPr/>
        </p:nvSpPr>
        <p:spPr>
          <a:xfrm>
            <a:off x="4615292" y="1654441"/>
            <a:ext cx="523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5A7452"/>
                </a:solidFill>
                <a:cs typeface="+mn-ea"/>
                <a:sym typeface="+mn-lt"/>
              </a:rPr>
              <a:t>录</a:t>
            </a: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E553B8E8-C320-4DC3-A39A-BF036BC1D235}"/>
              </a:ext>
            </a:extLst>
          </p:cNvPr>
          <p:cNvCxnSpPr/>
          <p:nvPr/>
        </p:nvCxnSpPr>
        <p:spPr>
          <a:xfrm flipH="1">
            <a:off x="3923890" y="1376311"/>
            <a:ext cx="1360170" cy="817880"/>
          </a:xfrm>
          <a:prstGeom prst="line">
            <a:avLst/>
          </a:prstGeom>
          <a:ln w="19050">
            <a:solidFill>
              <a:srgbClr val="5A7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9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ldLvl="0" animBg="1"/>
      <p:bldP spid="79" grpId="0" bldLvl="0" animBg="1"/>
      <p:bldP spid="80" grpId="0" bldLvl="0" animBg="1"/>
      <p:bldP spid="81" grpId="0" bldLvl="0" animBg="1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F1D0D11-EEDB-4531-A039-1E0053E03C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DAA852A-59FE-17B3-A45B-4E4702D8BD0F}"/>
              </a:ext>
            </a:extLst>
          </p:cNvPr>
          <p:cNvSpPr txBox="1"/>
          <p:nvPr/>
        </p:nvSpPr>
        <p:spPr>
          <a:xfrm>
            <a:off x="6708152" y="2723575"/>
            <a:ext cx="419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展望未来分页，在文字区域加入边框元素进行修饰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C1BB591-24C0-9FCF-3242-D44B94D389AC}"/>
              </a:ext>
            </a:extLst>
          </p:cNvPr>
          <p:cNvSpPr txBox="1"/>
          <p:nvPr/>
        </p:nvSpPr>
        <p:spPr>
          <a:xfrm>
            <a:off x="6708151" y="1826128"/>
            <a:ext cx="4459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团队网站分页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展望未来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78A72D-8924-B506-2594-047DC096D9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30" y="0"/>
            <a:ext cx="4203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F1D0D11-EEDB-4531-A039-1E0053E03C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DAA852A-59FE-17B3-A45B-4E4702D8BD0F}"/>
              </a:ext>
            </a:extLst>
          </p:cNvPr>
          <p:cNvSpPr txBox="1"/>
          <p:nvPr/>
        </p:nvSpPr>
        <p:spPr>
          <a:xfrm>
            <a:off x="6708152" y="2723575"/>
            <a:ext cx="4192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联系我们分页，我们在有联系方式的基础上，链接了地图导航，使用户能更精准的联系到我们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C1BB591-24C0-9FCF-3242-D44B94D389AC}"/>
              </a:ext>
            </a:extLst>
          </p:cNvPr>
          <p:cNvSpPr txBox="1"/>
          <p:nvPr/>
        </p:nvSpPr>
        <p:spPr>
          <a:xfrm>
            <a:off x="6708151" y="1826128"/>
            <a:ext cx="4459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团队网站分页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联系我们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61B791-3240-8FA4-7750-9538EE79BD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31" y="227638"/>
            <a:ext cx="6094776" cy="64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9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F1D0D11-EEDB-4531-A039-1E0053E03C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478A090-BB11-9E80-38AE-F3A268FF3C9B}"/>
              </a:ext>
            </a:extLst>
          </p:cNvPr>
          <p:cNvSpPr/>
          <p:nvPr/>
        </p:nvSpPr>
        <p:spPr>
          <a:xfrm>
            <a:off x="2104008" y="868678"/>
            <a:ext cx="7803472" cy="5111371"/>
          </a:xfrm>
          <a:prstGeom prst="rect">
            <a:avLst/>
          </a:prstGeom>
          <a:solidFill>
            <a:srgbClr val="9CD0C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DDC1A36-B41A-BC83-17C6-05CA734275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64832" flipH="1">
            <a:off x="1909693" y="1706473"/>
            <a:ext cx="5891170" cy="368198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5F2492E-4899-1376-D52B-A07D3412814B}"/>
              </a:ext>
            </a:extLst>
          </p:cNvPr>
          <p:cNvSpPr txBox="1"/>
          <p:nvPr/>
        </p:nvSpPr>
        <p:spPr>
          <a:xfrm>
            <a:off x="6924326" y="1705745"/>
            <a:ext cx="1446550" cy="36834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</a:rPr>
              <a:t>团队成员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</a:rPr>
              <a:t>个人网站首页展示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500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F1D0D11-EEDB-4531-A039-1E0053E03C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85D526E-FE33-96E5-515F-D214E6030E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76" y="436816"/>
            <a:ext cx="8892709" cy="592847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5900E98-9EDC-2C6A-26DA-9D3A2874994D}"/>
              </a:ext>
            </a:extLst>
          </p:cNvPr>
          <p:cNvSpPr/>
          <p:nvPr/>
        </p:nvSpPr>
        <p:spPr>
          <a:xfrm>
            <a:off x="10131500" y="2387860"/>
            <a:ext cx="1183043" cy="2248503"/>
          </a:xfrm>
          <a:prstGeom prst="rect">
            <a:avLst/>
          </a:prstGeom>
          <a:solidFill>
            <a:srgbClr val="9CD0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8328BF-576E-807F-99AC-058A0CDB54C9}"/>
              </a:ext>
            </a:extLst>
          </p:cNvPr>
          <p:cNvSpPr txBox="1"/>
          <p:nvPr/>
        </p:nvSpPr>
        <p:spPr>
          <a:xfrm>
            <a:off x="10384468" y="2567866"/>
            <a:ext cx="677108" cy="20684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/>
              <a:t>刘       傲</a:t>
            </a:r>
          </a:p>
        </p:txBody>
      </p:sp>
    </p:spTree>
    <p:extLst>
      <p:ext uri="{BB962C8B-B14F-4D97-AF65-F5344CB8AC3E}">
        <p14:creationId xmlns:p14="http://schemas.microsoft.com/office/powerpoint/2010/main" val="343591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F1D0D11-EEDB-4531-A039-1E0053E03C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5900E98-9EDC-2C6A-26DA-9D3A2874994D}"/>
              </a:ext>
            </a:extLst>
          </p:cNvPr>
          <p:cNvSpPr/>
          <p:nvPr/>
        </p:nvSpPr>
        <p:spPr>
          <a:xfrm>
            <a:off x="10131500" y="2387860"/>
            <a:ext cx="1183043" cy="2248503"/>
          </a:xfrm>
          <a:prstGeom prst="rect">
            <a:avLst/>
          </a:prstGeom>
          <a:solidFill>
            <a:srgbClr val="9CD0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8328BF-576E-807F-99AC-058A0CDB54C9}"/>
              </a:ext>
            </a:extLst>
          </p:cNvPr>
          <p:cNvSpPr txBox="1"/>
          <p:nvPr/>
        </p:nvSpPr>
        <p:spPr>
          <a:xfrm>
            <a:off x="10384468" y="2567866"/>
            <a:ext cx="677108" cy="20684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/>
              <a:t>易  德  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0EC1E9C-B0A8-622E-6840-F3739BA44B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90" y="655474"/>
            <a:ext cx="9245087" cy="554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F1D0D11-EEDB-4531-A039-1E0053E03C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5900E98-9EDC-2C6A-26DA-9D3A2874994D}"/>
              </a:ext>
            </a:extLst>
          </p:cNvPr>
          <p:cNvSpPr/>
          <p:nvPr/>
        </p:nvSpPr>
        <p:spPr>
          <a:xfrm>
            <a:off x="10131500" y="2387860"/>
            <a:ext cx="1183043" cy="2248503"/>
          </a:xfrm>
          <a:prstGeom prst="rect">
            <a:avLst/>
          </a:prstGeom>
          <a:solidFill>
            <a:srgbClr val="9CD0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8328BF-576E-807F-99AC-058A0CDB54C9}"/>
              </a:ext>
            </a:extLst>
          </p:cNvPr>
          <p:cNvSpPr txBox="1"/>
          <p:nvPr/>
        </p:nvSpPr>
        <p:spPr>
          <a:xfrm>
            <a:off x="10384468" y="2567866"/>
            <a:ext cx="677108" cy="20684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/>
              <a:t>刘  卓  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8C4500-12D8-BCC7-7D2E-035DAE8AAB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014" y="0"/>
            <a:ext cx="3865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F1D0D11-EEDB-4531-A039-1E0053E03C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5900E98-9EDC-2C6A-26DA-9D3A2874994D}"/>
              </a:ext>
            </a:extLst>
          </p:cNvPr>
          <p:cNvSpPr/>
          <p:nvPr/>
        </p:nvSpPr>
        <p:spPr>
          <a:xfrm>
            <a:off x="10131500" y="2387860"/>
            <a:ext cx="1183043" cy="2248503"/>
          </a:xfrm>
          <a:prstGeom prst="rect">
            <a:avLst/>
          </a:prstGeom>
          <a:solidFill>
            <a:srgbClr val="9CD0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8328BF-576E-807F-99AC-058A0CDB54C9}"/>
              </a:ext>
            </a:extLst>
          </p:cNvPr>
          <p:cNvSpPr txBox="1"/>
          <p:nvPr/>
        </p:nvSpPr>
        <p:spPr>
          <a:xfrm>
            <a:off x="10384468" y="2567866"/>
            <a:ext cx="677108" cy="20684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/>
              <a:t>汤  继  雄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BFFD9ED-5A98-03CA-D2D6-C1165E2DFD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301" y="0"/>
            <a:ext cx="3942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F1D0D11-EEDB-4531-A039-1E0053E03C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5900E98-9EDC-2C6A-26DA-9D3A2874994D}"/>
              </a:ext>
            </a:extLst>
          </p:cNvPr>
          <p:cNvSpPr/>
          <p:nvPr/>
        </p:nvSpPr>
        <p:spPr>
          <a:xfrm>
            <a:off x="10131500" y="2387860"/>
            <a:ext cx="1183043" cy="2248503"/>
          </a:xfrm>
          <a:prstGeom prst="rect">
            <a:avLst/>
          </a:prstGeom>
          <a:solidFill>
            <a:srgbClr val="9CD0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8328BF-576E-807F-99AC-058A0CDB54C9}"/>
              </a:ext>
            </a:extLst>
          </p:cNvPr>
          <p:cNvSpPr txBox="1"/>
          <p:nvPr/>
        </p:nvSpPr>
        <p:spPr>
          <a:xfrm>
            <a:off x="10384468" y="2567866"/>
            <a:ext cx="677108" cy="20684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/>
              <a:t>邓  秋  荣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368E04-BF42-9386-B5D2-0ACEA52D66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933" y="0"/>
            <a:ext cx="4972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247FC5F-87F4-45F7-AFF9-5E898AD854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393D6B7-B593-4806-8906-ECFE325CB18E}"/>
              </a:ext>
            </a:extLst>
          </p:cNvPr>
          <p:cNvSpPr/>
          <p:nvPr/>
        </p:nvSpPr>
        <p:spPr>
          <a:xfrm>
            <a:off x="4177305" y="709069"/>
            <a:ext cx="3837390" cy="5439862"/>
          </a:xfrm>
          <a:prstGeom prst="rect">
            <a:avLst/>
          </a:prstGeom>
          <a:solidFill>
            <a:srgbClr val="9CD0C5"/>
          </a:solidFill>
          <a:ln>
            <a:noFill/>
          </a:ln>
          <a:effectLst>
            <a:outerShdw blurRad="190500" sx="103000" sy="103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C074682-C18D-4A40-95CA-660FF609CF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014695" y="1619752"/>
            <a:ext cx="1913664" cy="4883714"/>
          </a:xfrm>
          <a:prstGeom prst="rect">
            <a:avLst/>
          </a:prstGeom>
        </p:spPr>
      </p:pic>
      <p:sp>
        <p:nvSpPr>
          <p:cNvPr id="8" name="文本框 2">
            <a:extLst>
              <a:ext uri="{FF2B5EF4-FFF2-40B4-BE49-F238E27FC236}">
                <a16:creationId xmlns:a16="http://schemas.microsoft.com/office/drawing/2014/main" id="{1CF5FEF2-3836-4147-A533-B253E1818C0F}"/>
              </a:ext>
            </a:extLst>
          </p:cNvPr>
          <p:cNvSpPr txBox="1"/>
          <p:nvPr/>
        </p:nvSpPr>
        <p:spPr>
          <a:xfrm>
            <a:off x="6096000" y="1832519"/>
            <a:ext cx="1015663" cy="3668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总结与收获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95D6517-CE4C-4D47-93D4-13BAFADF572A}"/>
              </a:ext>
            </a:extLst>
          </p:cNvPr>
          <p:cNvCxnSpPr>
            <a:cxnSpLocks/>
          </p:cNvCxnSpPr>
          <p:nvPr/>
        </p:nvCxnSpPr>
        <p:spPr>
          <a:xfrm>
            <a:off x="6080425" y="2061810"/>
            <a:ext cx="0" cy="32097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F727EC4-21E0-4EAE-8893-80D1B5983021}"/>
              </a:ext>
            </a:extLst>
          </p:cNvPr>
          <p:cNvSpPr txBox="1"/>
          <p:nvPr/>
        </p:nvSpPr>
        <p:spPr>
          <a:xfrm>
            <a:off x="4728200" y="2001671"/>
            <a:ext cx="1230993" cy="3263053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时间一天天在过，大家从最初的热情满满也变得疲惫不堪起来，一个项目也快告一段落，总的来说大家还是收获满满</a:t>
            </a:r>
          </a:p>
          <a:p>
            <a:pPr>
              <a:lnSpc>
                <a:spcPct val="150000"/>
              </a:lnSpc>
            </a:pPr>
            <a:endParaRPr lang="zh-CN" altLang="en-US" sz="1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67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F1D0D11-EEDB-4531-A039-1E0053E03C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D8FDCDA-3671-4716-B650-002C55A45017}"/>
              </a:ext>
            </a:extLst>
          </p:cNvPr>
          <p:cNvGrpSpPr/>
          <p:nvPr/>
        </p:nvGrpSpPr>
        <p:grpSpPr>
          <a:xfrm>
            <a:off x="3254531" y="1429550"/>
            <a:ext cx="2767965" cy="1720880"/>
            <a:chOff x="3254531" y="1462484"/>
            <a:chExt cx="2767965" cy="172088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802AA2C-6766-446F-85CD-25A383680458}"/>
                </a:ext>
              </a:extLst>
            </p:cNvPr>
            <p:cNvSpPr txBox="1"/>
            <p:nvPr/>
          </p:nvSpPr>
          <p:spPr>
            <a:xfrm>
              <a:off x="3254531" y="1462484"/>
              <a:ext cx="2490280" cy="4589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技术层面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90A07EE-C413-4B88-B248-4DD8EE9EDA2C}"/>
                </a:ext>
              </a:extLst>
            </p:cNvPr>
            <p:cNvSpPr txBox="1"/>
            <p:nvPr/>
          </p:nvSpPr>
          <p:spPr>
            <a:xfrm>
              <a:off x="3254531" y="1852166"/>
              <a:ext cx="2767965" cy="133119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在最初网页代码编辑上，我们懵懂，不会，不够熟练，再到现在，尽管有一些不熟练的地方，我们可以讨论出来，老师解惑时也可以理解方法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AFC3CD2-03EA-4CF3-A7B9-0626D4F119D8}"/>
              </a:ext>
            </a:extLst>
          </p:cNvPr>
          <p:cNvGrpSpPr/>
          <p:nvPr/>
        </p:nvGrpSpPr>
        <p:grpSpPr>
          <a:xfrm>
            <a:off x="802184" y="3735202"/>
            <a:ext cx="1778368" cy="1373899"/>
            <a:chOff x="802184" y="3735202"/>
            <a:chExt cx="1778368" cy="1373899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1383A0FB-E17A-48B6-81E3-BE120818EFEB}"/>
                </a:ext>
              </a:extLst>
            </p:cNvPr>
            <p:cNvGrpSpPr/>
            <p:nvPr/>
          </p:nvGrpSpPr>
          <p:grpSpPr>
            <a:xfrm>
              <a:off x="802184" y="3735202"/>
              <a:ext cx="1778368" cy="1373899"/>
              <a:chOff x="802184" y="3735202"/>
              <a:chExt cx="1778368" cy="1373899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1798459-9D06-42FB-A9DF-EEDB099FCC06}"/>
                  </a:ext>
                </a:extLst>
              </p:cNvPr>
              <p:cNvSpPr/>
              <p:nvPr/>
            </p:nvSpPr>
            <p:spPr>
              <a:xfrm>
                <a:off x="1606125" y="3903209"/>
                <a:ext cx="974427" cy="1063446"/>
              </a:xfrm>
              <a:prstGeom prst="rect">
                <a:avLst/>
              </a:prstGeom>
              <a:solidFill>
                <a:srgbClr val="9CD0C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7DFF33A-0E01-4A11-93AF-B8568D7B7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02184" y="3735202"/>
                <a:ext cx="803941" cy="1373899"/>
              </a:xfrm>
              <a:prstGeom prst="rect">
                <a:avLst/>
              </a:prstGeom>
            </p:spPr>
          </p:pic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C1CDAA3-F3F6-4982-87A8-15B796A7004F}"/>
                </a:ext>
              </a:extLst>
            </p:cNvPr>
            <p:cNvSpPr txBox="1"/>
            <p:nvPr/>
          </p:nvSpPr>
          <p:spPr>
            <a:xfrm>
              <a:off x="1626445" y="3914321"/>
              <a:ext cx="954107" cy="1015663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28CB0DE-34D0-4DA1-A68B-0F3F65DBBE9D}"/>
              </a:ext>
            </a:extLst>
          </p:cNvPr>
          <p:cNvGrpSpPr/>
          <p:nvPr/>
        </p:nvGrpSpPr>
        <p:grpSpPr>
          <a:xfrm>
            <a:off x="3254531" y="3914321"/>
            <a:ext cx="2793594" cy="2092561"/>
            <a:chOff x="3254531" y="3914321"/>
            <a:chExt cx="2793594" cy="2092561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9C7E68D-520F-4556-A97A-820B03395A31}"/>
                </a:ext>
              </a:extLst>
            </p:cNvPr>
            <p:cNvSpPr txBox="1"/>
            <p:nvPr/>
          </p:nvSpPr>
          <p:spPr>
            <a:xfrm>
              <a:off x="3254531" y="3914321"/>
              <a:ext cx="2490280" cy="4589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学习层面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CE4A2D1-8F4D-41F9-BE8E-170E40D39BEC}"/>
                </a:ext>
              </a:extLst>
            </p:cNvPr>
            <p:cNvSpPr txBox="1"/>
            <p:nvPr/>
          </p:nvSpPr>
          <p:spPr>
            <a:xfrm>
              <a:off x="3280160" y="4355083"/>
              <a:ext cx="2767965" cy="16517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5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我们最初学习代码时，总会谈虎色变，怕碰到不会的，也怕不会的自己找不到方法，后来老师给了我们许多好用，方便的网站，在学习上带来了极大的便利</a:t>
              </a:r>
              <a:endParaRPr lang="en-US" altLang="zh-CN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D190FE7-3BAB-497B-AFEC-6D40DA67D381}"/>
              </a:ext>
            </a:extLst>
          </p:cNvPr>
          <p:cNvGrpSpPr/>
          <p:nvPr/>
        </p:nvGrpSpPr>
        <p:grpSpPr>
          <a:xfrm>
            <a:off x="6347018" y="1439811"/>
            <a:ext cx="2773043" cy="2008036"/>
            <a:chOff x="6347018" y="1439811"/>
            <a:chExt cx="2773043" cy="2008036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53A330F-8192-4E80-AB4D-18D459A4F733}"/>
                </a:ext>
              </a:extLst>
            </p:cNvPr>
            <p:cNvSpPr txBox="1"/>
            <p:nvPr/>
          </p:nvSpPr>
          <p:spPr>
            <a:xfrm>
              <a:off x="6347018" y="1439811"/>
              <a:ext cx="2490280" cy="4589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精神层面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64D95F5-86C4-47FE-B171-BF78A3FAAB0D}"/>
                </a:ext>
              </a:extLst>
            </p:cNvPr>
            <p:cNvSpPr txBox="1"/>
            <p:nvPr/>
          </p:nvSpPr>
          <p:spPr>
            <a:xfrm>
              <a:off x="6352096" y="1796048"/>
              <a:ext cx="2767965" cy="16517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5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打代码是很容易崩溃的一件事，总会碰到打错了并且找不到，或者逻辑混乱要重新打等这样那样问题，现在，碰见问题我们不慌，理清思路，解决它，坦然处之</a:t>
              </a:r>
              <a:endParaRPr lang="en-US" altLang="zh-CN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DF487F0-2027-4B03-8825-6AB3CD0C1F10}"/>
              </a:ext>
            </a:extLst>
          </p:cNvPr>
          <p:cNvGrpSpPr/>
          <p:nvPr/>
        </p:nvGrpSpPr>
        <p:grpSpPr>
          <a:xfrm>
            <a:off x="9272067" y="1283365"/>
            <a:ext cx="1778368" cy="1373899"/>
            <a:chOff x="9272067" y="1283365"/>
            <a:chExt cx="1778368" cy="1373899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782922CC-D428-405A-8AAB-7ED2EEDA2291}"/>
                </a:ext>
              </a:extLst>
            </p:cNvPr>
            <p:cNvGrpSpPr/>
            <p:nvPr/>
          </p:nvGrpSpPr>
          <p:grpSpPr>
            <a:xfrm>
              <a:off x="9272067" y="1283365"/>
              <a:ext cx="1778368" cy="1373899"/>
              <a:chOff x="9272067" y="1283365"/>
              <a:chExt cx="1778368" cy="1373899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7CFEA77-9C0E-4952-8BCD-47DD7E28074E}"/>
                  </a:ext>
                </a:extLst>
              </p:cNvPr>
              <p:cNvSpPr/>
              <p:nvPr/>
            </p:nvSpPr>
            <p:spPr>
              <a:xfrm>
                <a:off x="9272067" y="1462484"/>
                <a:ext cx="974427" cy="1063446"/>
              </a:xfrm>
              <a:prstGeom prst="rect">
                <a:avLst/>
              </a:prstGeom>
              <a:solidFill>
                <a:srgbClr val="9CD0C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E2C2ED32-57C3-4EF5-A254-D1F476B142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46494" y="1283365"/>
                <a:ext cx="803941" cy="1373899"/>
              </a:xfrm>
              <a:prstGeom prst="rect">
                <a:avLst/>
              </a:prstGeom>
            </p:spPr>
          </p:pic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6E8C705-3549-4C18-8EEC-53218BC9D05A}"/>
                </a:ext>
              </a:extLst>
            </p:cNvPr>
            <p:cNvSpPr txBox="1"/>
            <p:nvPr/>
          </p:nvSpPr>
          <p:spPr>
            <a:xfrm>
              <a:off x="9292387" y="1462484"/>
              <a:ext cx="954107" cy="1015663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071EB91-4048-42FD-9946-9A76BB3814D9}"/>
              </a:ext>
            </a:extLst>
          </p:cNvPr>
          <p:cNvGrpSpPr/>
          <p:nvPr/>
        </p:nvGrpSpPr>
        <p:grpSpPr>
          <a:xfrm>
            <a:off x="6347018" y="3953005"/>
            <a:ext cx="2773044" cy="2053876"/>
            <a:chOff x="6347018" y="3953005"/>
            <a:chExt cx="2773044" cy="2053876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3901674-21A3-477E-A4C1-2CB4EDD9937D}"/>
                </a:ext>
              </a:extLst>
            </p:cNvPr>
            <p:cNvSpPr txBox="1"/>
            <p:nvPr/>
          </p:nvSpPr>
          <p:spPr>
            <a:xfrm>
              <a:off x="6347018" y="3953005"/>
              <a:ext cx="2490280" cy="4589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社会层面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A805602-0C39-426F-838B-B88EDBA8767F}"/>
                </a:ext>
              </a:extLst>
            </p:cNvPr>
            <p:cNvSpPr txBox="1"/>
            <p:nvPr/>
          </p:nvSpPr>
          <p:spPr>
            <a:xfrm>
              <a:off x="6352097" y="4355082"/>
              <a:ext cx="2767965" cy="16517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5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最初涉及</a:t>
              </a:r>
              <a:r>
                <a:rPr lang="en-US" altLang="zh-CN" dirty="0">
                  <a:latin typeface="+mn-lt"/>
                  <a:cs typeface="+mn-ea"/>
                  <a:sym typeface="+mn-lt"/>
                </a:rPr>
                <a:t>html</a:t>
              </a:r>
              <a:r>
                <a:rPr lang="zh-CN" altLang="en-US" dirty="0">
                  <a:latin typeface="+mn-lt"/>
                  <a:cs typeface="+mn-ea"/>
                  <a:sym typeface="+mn-lt"/>
                </a:rPr>
                <a:t>我们以为只需要敲敲代码就好了，通过学习，我们认识到了需求文档，版权意识，网站安全的重要性，对于我们未来走向社会有很大的帮助</a:t>
              </a:r>
              <a:endParaRPr lang="en-US" altLang="zh-CN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FC24E78-4E97-4E55-8377-A4D3D8BDC6B5}"/>
              </a:ext>
            </a:extLst>
          </p:cNvPr>
          <p:cNvGrpSpPr/>
          <p:nvPr/>
        </p:nvGrpSpPr>
        <p:grpSpPr>
          <a:xfrm>
            <a:off x="812343" y="1285805"/>
            <a:ext cx="1778368" cy="1373899"/>
            <a:chOff x="812343" y="1285805"/>
            <a:chExt cx="1778368" cy="137389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002308-9592-400E-94C7-0D9ACBE3078F}"/>
                </a:ext>
              </a:extLst>
            </p:cNvPr>
            <p:cNvSpPr/>
            <p:nvPr/>
          </p:nvSpPr>
          <p:spPr>
            <a:xfrm>
              <a:off x="1616284" y="1439811"/>
              <a:ext cx="974427" cy="1063446"/>
            </a:xfrm>
            <a:prstGeom prst="rect">
              <a:avLst/>
            </a:prstGeom>
            <a:solidFill>
              <a:srgbClr val="9CD0C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65324E0-B98D-4A7F-97B5-4B0CBAEBD223}"/>
                </a:ext>
              </a:extLst>
            </p:cNvPr>
            <p:cNvSpPr txBox="1"/>
            <p:nvPr/>
          </p:nvSpPr>
          <p:spPr>
            <a:xfrm>
              <a:off x="1606125" y="1462484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C9298E4B-C24B-4D38-B33D-200C3B648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12343" y="1285805"/>
              <a:ext cx="803941" cy="1373899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4082189-7D6C-4D4C-84B0-6C800BC7F996}"/>
              </a:ext>
            </a:extLst>
          </p:cNvPr>
          <p:cNvGrpSpPr/>
          <p:nvPr/>
        </p:nvGrpSpPr>
        <p:grpSpPr>
          <a:xfrm>
            <a:off x="9272067" y="3843042"/>
            <a:ext cx="1778368" cy="1373899"/>
            <a:chOff x="9272067" y="3843042"/>
            <a:chExt cx="1778368" cy="137389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04F57C5-8C65-4601-94FB-FC2A86AF27E3}"/>
                </a:ext>
              </a:extLst>
            </p:cNvPr>
            <p:cNvSpPr/>
            <p:nvPr/>
          </p:nvSpPr>
          <p:spPr>
            <a:xfrm>
              <a:off x="9272067" y="3998269"/>
              <a:ext cx="974427" cy="1063446"/>
            </a:xfrm>
            <a:prstGeom prst="rect">
              <a:avLst/>
            </a:prstGeom>
            <a:solidFill>
              <a:srgbClr val="9CD0C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9D1E2B0-C338-4A00-94D9-16F20CB23DB9}"/>
                </a:ext>
              </a:extLst>
            </p:cNvPr>
            <p:cNvSpPr txBox="1"/>
            <p:nvPr/>
          </p:nvSpPr>
          <p:spPr>
            <a:xfrm>
              <a:off x="9292387" y="3975678"/>
              <a:ext cx="954107" cy="1015663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349DF54F-8C40-4560-BFD5-56AA24B73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6494" y="3843042"/>
              <a:ext cx="803941" cy="1373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794228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247FC5F-87F4-45F7-AFF9-5E898AD854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393D6B7-B593-4806-8906-ECFE325CB18E}"/>
              </a:ext>
            </a:extLst>
          </p:cNvPr>
          <p:cNvSpPr/>
          <p:nvPr/>
        </p:nvSpPr>
        <p:spPr>
          <a:xfrm>
            <a:off x="4177305" y="709069"/>
            <a:ext cx="3837390" cy="5439862"/>
          </a:xfrm>
          <a:prstGeom prst="rect">
            <a:avLst/>
          </a:prstGeom>
          <a:solidFill>
            <a:srgbClr val="9CD0C5"/>
          </a:solidFill>
          <a:ln>
            <a:noFill/>
          </a:ln>
          <a:effectLst>
            <a:outerShdw blurRad="190500" sx="103000" sy="103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C074682-C18D-4A40-95CA-660FF609CF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014695" y="1619752"/>
            <a:ext cx="1913664" cy="4883714"/>
          </a:xfrm>
          <a:prstGeom prst="rect">
            <a:avLst/>
          </a:prstGeom>
        </p:spPr>
      </p:pic>
      <p:sp>
        <p:nvSpPr>
          <p:cNvPr id="8" name="文本框 2">
            <a:extLst>
              <a:ext uri="{FF2B5EF4-FFF2-40B4-BE49-F238E27FC236}">
                <a16:creationId xmlns:a16="http://schemas.microsoft.com/office/drawing/2014/main" id="{1CF5FEF2-3836-4147-A533-B253E1818C0F}"/>
              </a:ext>
            </a:extLst>
          </p:cNvPr>
          <p:cNvSpPr txBox="1"/>
          <p:nvPr/>
        </p:nvSpPr>
        <p:spPr>
          <a:xfrm>
            <a:off x="6096000" y="1832519"/>
            <a:ext cx="1015663" cy="3668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团队介绍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95D6517-CE4C-4D47-93D4-13BAFADF572A}"/>
              </a:ext>
            </a:extLst>
          </p:cNvPr>
          <p:cNvCxnSpPr>
            <a:cxnSpLocks/>
          </p:cNvCxnSpPr>
          <p:nvPr/>
        </p:nvCxnSpPr>
        <p:spPr>
          <a:xfrm>
            <a:off x="6080425" y="2061810"/>
            <a:ext cx="0" cy="32097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F727EC4-21E0-4EAE-8893-80D1B5983021}"/>
              </a:ext>
            </a:extLst>
          </p:cNvPr>
          <p:cNvSpPr txBox="1"/>
          <p:nvPr/>
        </p:nvSpPr>
        <p:spPr>
          <a:xfrm>
            <a:off x="5005199" y="2001671"/>
            <a:ext cx="953994" cy="3263053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Boom</a:t>
            </a:r>
            <a:r>
              <a:rPr lang="zh-CN" altLang="en-US" sz="1200" dirty="0">
                <a:solidFill>
                  <a:schemeClr val="bg1"/>
                </a:solidFill>
              </a:rPr>
              <a:t>团队，成立于</a:t>
            </a:r>
            <a:r>
              <a:rPr lang="en-US" altLang="zh-CN" sz="1200" dirty="0">
                <a:solidFill>
                  <a:schemeClr val="bg1"/>
                </a:solidFill>
              </a:rPr>
              <a:t>2022</a:t>
            </a:r>
            <a:r>
              <a:rPr lang="zh-CN" altLang="en-US" sz="1200" dirty="0">
                <a:solidFill>
                  <a:schemeClr val="bg1"/>
                </a:solidFill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</a:rPr>
              <a:t>5</a:t>
            </a:r>
            <a:r>
              <a:rPr lang="zh-CN" altLang="en-US" sz="1200" dirty="0">
                <a:solidFill>
                  <a:schemeClr val="bg1"/>
                </a:solidFill>
              </a:rPr>
              <a:t>月，他们在一个渺小的角落闪耀着光芒，励志要像一枚炸弹重获新生，期待着自己的蜕变</a:t>
            </a:r>
            <a:endParaRPr lang="zh-CN" altLang="en-US" sz="1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03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AA885F5-80FE-4F69-AE72-C15CC2CF31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DFB6ED-3A65-4B66-BF53-D8891EBFE133}"/>
              </a:ext>
            </a:extLst>
          </p:cNvPr>
          <p:cNvSpPr/>
          <p:nvPr/>
        </p:nvSpPr>
        <p:spPr>
          <a:xfrm>
            <a:off x="3358965" y="115409"/>
            <a:ext cx="4837471" cy="6857571"/>
          </a:xfrm>
          <a:prstGeom prst="rect">
            <a:avLst/>
          </a:prstGeom>
          <a:solidFill>
            <a:srgbClr val="9CD0C5"/>
          </a:solidFill>
          <a:ln>
            <a:noFill/>
          </a:ln>
          <a:effectLst>
            <a:outerShdw blurRad="190500" sx="103000" sy="103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1CC2F87-3BCC-4F34-833B-302CB0D9A6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975" y="-429"/>
            <a:ext cx="1913664" cy="48837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D12647C-CCCA-4531-BDDC-2B339BFB56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141110" y="1973857"/>
            <a:ext cx="1913664" cy="488371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4F76EDA-5E23-48CA-A18D-110DED4B0754}"/>
              </a:ext>
            </a:extLst>
          </p:cNvPr>
          <p:cNvSpPr txBox="1"/>
          <p:nvPr/>
        </p:nvSpPr>
        <p:spPr>
          <a:xfrm flipH="1">
            <a:off x="6032841" y="1760486"/>
            <a:ext cx="2108269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ts val="12000"/>
              </a:lnSpc>
            </a:pPr>
            <a:r>
              <a:rPr lang="zh-CN" altLang="en-US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超世纪细隶书" panose="02000000000000000000" pitchFamily="2" charset="-120"/>
                <a:ea typeface="超世纪细隶书" panose="02000000000000000000" pitchFamily="2" charset="-120"/>
                <a:cs typeface="+mn-ea"/>
                <a:sym typeface="+mn-lt"/>
              </a:rPr>
              <a:t>感谢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1A4CB3C-BB6D-47F7-8DA2-7EA82C4980CC}"/>
              </a:ext>
            </a:extLst>
          </p:cNvPr>
          <p:cNvSpPr txBox="1"/>
          <p:nvPr/>
        </p:nvSpPr>
        <p:spPr>
          <a:xfrm flipH="1">
            <a:off x="4198610" y="3298235"/>
            <a:ext cx="2108269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fontAlgn="auto">
              <a:lnSpc>
                <a:spcPts val="12000"/>
              </a:lnSpc>
              <a:defRPr sz="9600" b="1" spc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defRPr>
            </a:lvl1pPr>
          </a:lstStyle>
          <a:p>
            <a:r>
              <a:rPr lang="zh-CN" altLang="en-US" b="0" dirty="0">
                <a:latin typeface="超世纪细隶书" panose="02000000000000000000" pitchFamily="2" charset="-120"/>
                <a:ea typeface="超世纪细隶书" panose="02000000000000000000" pitchFamily="2" charset="-120"/>
                <a:cs typeface="+mn-ea"/>
                <a:sym typeface="+mn-lt"/>
              </a:rPr>
              <a:t>欣赏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47F339-58D6-4191-89DC-5093B1C905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937" y="241019"/>
            <a:ext cx="3001942" cy="140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5360A67-BF37-4979-B85F-D54F719F5D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70C7BDF-5150-44C1-94D2-7FF5CF4B798C}"/>
              </a:ext>
            </a:extLst>
          </p:cNvPr>
          <p:cNvSpPr txBox="1"/>
          <p:nvPr/>
        </p:nvSpPr>
        <p:spPr>
          <a:xfrm>
            <a:off x="1725999" y="1524000"/>
            <a:ext cx="2339102" cy="4102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1400" dirty="0"/>
              <a:t>团队座右铭</a:t>
            </a:r>
            <a:r>
              <a:rPr lang="zh-CN" altLang="en-US" sz="1400" dirty="0"/>
              <a:t>：</a:t>
            </a:r>
            <a:r>
              <a:rPr lang="zh-CN" altLang="zh-CN" sz="1400" dirty="0"/>
              <a:t>失败的团队没有成功者，成功的团队成就每一个人！凝聚团队，聚焦目标，为梦想创造无限可能。</a:t>
            </a:r>
            <a:r>
              <a:rPr lang="en-US" altLang="zh-CN" sz="1400" dirty="0"/>
              <a:t>    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恰同学少年，风华正茂，热情，上进，是我们的团队宗旨，坚持，严谨，是我们的团队准则。青春几何时，黄鸟鸣不歇。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——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Boom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团队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0E7FE8D-EBC3-46F4-95E3-E4D7896911F0}"/>
              </a:ext>
            </a:extLst>
          </p:cNvPr>
          <p:cNvCxnSpPr>
            <a:cxnSpLocks/>
          </p:cNvCxnSpPr>
          <p:nvPr/>
        </p:nvCxnSpPr>
        <p:spPr>
          <a:xfrm>
            <a:off x="4065029" y="1577647"/>
            <a:ext cx="0" cy="386539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09DE3C44-0A4C-4002-97A1-05CFF677C1BB}"/>
              </a:ext>
            </a:extLst>
          </p:cNvPr>
          <p:cNvSpPr/>
          <p:nvPr/>
        </p:nvSpPr>
        <p:spPr>
          <a:xfrm>
            <a:off x="4188358" y="1524000"/>
            <a:ext cx="553998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团队文化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9D0DAD6-E14A-704E-DFB3-4627FD1CF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469" y="1609636"/>
            <a:ext cx="5777978" cy="393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892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683B865-FC5E-401D-B6E5-04E387E01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8928BFA-8ECC-4876-AF7C-DE24D8D568E2}"/>
              </a:ext>
            </a:extLst>
          </p:cNvPr>
          <p:cNvSpPr/>
          <p:nvPr/>
        </p:nvSpPr>
        <p:spPr>
          <a:xfrm>
            <a:off x="1028770" y="1040505"/>
            <a:ext cx="10134460" cy="4776990"/>
          </a:xfrm>
          <a:prstGeom prst="rect">
            <a:avLst/>
          </a:prstGeom>
          <a:solidFill>
            <a:srgbClr val="9CD0C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34">
            <a:extLst>
              <a:ext uri="{FF2B5EF4-FFF2-40B4-BE49-F238E27FC236}">
                <a16:creationId xmlns:a16="http://schemas.microsoft.com/office/drawing/2014/main" id="{E37AC893-1DFA-4527-B12B-2DB9F0240CD1}"/>
              </a:ext>
            </a:extLst>
          </p:cNvPr>
          <p:cNvSpPr/>
          <p:nvPr/>
        </p:nvSpPr>
        <p:spPr>
          <a:xfrm>
            <a:off x="-21085" y="1915714"/>
            <a:ext cx="12192000" cy="1872343"/>
          </a:xfrm>
          <a:custGeom>
            <a:avLst/>
            <a:gdLst>
              <a:gd name="connsiteX0" fmla="*/ 0 w 12192000"/>
              <a:gd name="connsiteY0" fmla="*/ 1872343 h 1872343"/>
              <a:gd name="connsiteX1" fmla="*/ 1117600 w 12192000"/>
              <a:gd name="connsiteY1" fmla="*/ 1016000 h 1872343"/>
              <a:gd name="connsiteX2" fmla="*/ 2336800 w 12192000"/>
              <a:gd name="connsiteY2" fmla="*/ 1233714 h 1872343"/>
              <a:gd name="connsiteX3" fmla="*/ 5254171 w 12192000"/>
              <a:gd name="connsiteY3" fmla="*/ 580571 h 1872343"/>
              <a:gd name="connsiteX4" fmla="*/ 8374743 w 12192000"/>
              <a:gd name="connsiteY4" fmla="*/ 841828 h 1872343"/>
              <a:gd name="connsiteX5" fmla="*/ 9768114 w 12192000"/>
              <a:gd name="connsiteY5" fmla="*/ 1219200 h 1872343"/>
              <a:gd name="connsiteX6" fmla="*/ 11350171 w 12192000"/>
              <a:gd name="connsiteY6" fmla="*/ 943428 h 1872343"/>
              <a:gd name="connsiteX7" fmla="*/ 12192000 w 12192000"/>
              <a:gd name="connsiteY7" fmla="*/ 0 h 18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872343">
                <a:moveTo>
                  <a:pt x="0" y="1872343"/>
                </a:moveTo>
                <a:cubicBezTo>
                  <a:pt x="364066" y="1497390"/>
                  <a:pt x="728133" y="1122438"/>
                  <a:pt x="1117600" y="1016000"/>
                </a:cubicBezTo>
                <a:cubicBezTo>
                  <a:pt x="1507067" y="909562"/>
                  <a:pt x="1647372" y="1306285"/>
                  <a:pt x="2336800" y="1233714"/>
                </a:cubicBezTo>
                <a:cubicBezTo>
                  <a:pt x="3026228" y="1161143"/>
                  <a:pt x="4247847" y="645885"/>
                  <a:pt x="5254171" y="580571"/>
                </a:cubicBezTo>
                <a:cubicBezTo>
                  <a:pt x="6260495" y="515257"/>
                  <a:pt x="7622419" y="735390"/>
                  <a:pt x="8374743" y="841828"/>
                </a:cubicBezTo>
                <a:cubicBezTo>
                  <a:pt x="9127067" y="948266"/>
                  <a:pt x="9272209" y="1202267"/>
                  <a:pt x="9768114" y="1219200"/>
                </a:cubicBezTo>
                <a:cubicBezTo>
                  <a:pt x="10264019" y="1236133"/>
                  <a:pt x="10946190" y="1146628"/>
                  <a:pt x="11350171" y="943428"/>
                </a:cubicBezTo>
                <a:cubicBezTo>
                  <a:pt x="11754152" y="740228"/>
                  <a:pt x="11973076" y="370114"/>
                  <a:pt x="12192000" y="0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9">
            <a:extLst>
              <a:ext uri="{FF2B5EF4-FFF2-40B4-BE49-F238E27FC236}">
                <a16:creationId xmlns:a16="http://schemas.microsoft.com/office/drawing/2014/main" id="{3C1704C1-5C0F-4518-B7FE-F686AA5C5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228" y="4414129"/>
            <a:ext cx="2437893" cy="83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第一稿由易德福制作，经过全组成员投票定为初稿，表示</a:t>
            </a:r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Boom</a:t>
            </a:r>
            <a:r>
              <a: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团队聚是一团火，散是满天星</a:t>
            </a:r>
          </a:p>
        </p:txBody>
      </p:sp>
      <p:sp>
        <p:nvSpPr>
          <p:cNvPr id="9" name="矩形 9">
            <a:extLst>
              <a:ext uri="{FF2B5EF4-FFF2-40B4-BE49-F238E27FC236}">
                <a16:creationId xmlns:a16="http://schemas.microsoft.com/office/drawing/2014/main" id="{59CB8458-1852-43C8-B9C9-0879A62BD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927" y="3788057"/>
            <a:ext cx="2213661" cy="10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在第二稿的基础上，修改了</a:t>
            </a:r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logo</a:t>
            </a:r>
            <a:r>
              <a: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下方字体，区分大小写和做了细节方面的调整，  展示团队严谨的态度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266FDDF-7C72-4265-982B-102F01049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663" y="4414129"/>
            <a:ext cx="2213661" cy="10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第二版由刘傲制作，平放的红色</a:t>
            </a:r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字母完美的将</a:t>
            </a:r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Boom</a:t>
            </a:r>
            <a:r>
              <a: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这个单词结合在一起展示团队热情简单大气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86B1D7-4598-959B-42AF-0E039FFEDCE5}"/>
              </a:ext>
            </a:extLst>
          </p:cNvPr>
          <p:cNvSpPr txBox="1"/>
          <p:nvPr/>
        </p:nvSpPr>
        <p:spPr>
          <a:xfrm>
            <a:off x="1722845" y="3916427"/>
            <a:ext cx="14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第一版</a:t>
            </a:r>
            <a:r>
              <a:rPr lang="en-US" altLang="zh-CN" dirty="0">
                <a:solidFill>
                  <a:schemeClr val="bg1"/>
                </a:solidFill>
              </a:rPr>
              <a:t>logo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A5FE075-46F8-EBF6-AEB4-CAFF15099174}"/>
              </a:ext>
            </a:extLst>
          </p:cNvPr>
          <p:cNvSpPr/>
          <p:nvPr/>
        </p:nvSpPr>
        <p:spPr>
          <a:xfrm>
            <a:off x="1503039" y="1961931"/>
            <a:ext cx="1788418" cy="17884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66C8979-32ED-88EA-7E2D-29907F760F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715" y="2657073"/>
            <a:ext cx="1494131" cy="437697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805607BC-6383-A2BE-D879-4D19F6D252CA}"/>
              </a:ext>
            </a:extLst>
          </p:cNvPr>
          <p:cNvSpPr/>
          <p:nvPr/>
        </p:nvSpPr>
        <p:spPr>
          <a:xfrm>
            <a:off x="8678285" y="1999639"/>
            <a:ext cx="1788418" cy="17884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416C6D2-83D2-444E-6E4C-24C7D68B087E}"/>
              </a:ext>
            </a:extLst>
          </p:cNvPr>
          <p:cNvSpPr txBox="1"/>
          <p:nvPr/>
        </p:nvSpPr>
        <p:spPr>
          <a:xfrm>
            <a:off x="8908198" y="3938977"/>
            <a:ext cx="14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Logo</a:t>
            </a:r>
            <a:r>
              <a:rPr lang="zh-CN" altLang="en-US" dirty="0">
                <a:solidFill>
                  <a:schemeClr val="bg1"/>
                </a:solidFill>
              </a:rPr>
              <a:t>进阶版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70FAFA3-2F29-A1DB-358A-E670772F3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56" y="2519118"/>
            <a:ext cx="1294468" cy="1011064"/>
          </a:xfrm>
          <a:prstGeom prst="rect">
            <a:avLst/>
          </a:prstGeom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5CCF6599-5475-711E-7455-419BC68FFDFA}"/>
              </a:ext>
            </a:extLst>
          </p:cNvPr>
          <p:cNvSpPr/>
          <p:nvPr/>
        </p:nvSpPr>
        <p:spPr>
          <a:xfrm>
            <a:off x="4806110" y="625249"/>
            <a:ext cx="2380751" cy="23807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8366EB3-6950-971E-39E6-CFE088A09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94" y="1040505"/>
            <a:ext cx="2703530" cy="150196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628F9DB-D13B-DE7C-E535-1B7F8A22D0F5}"/>
              </a:ext>
            </a:extLst>
          </p:cNvPr>
          <p:cNvSpPr txBox="1"/>
          <p:nvPr/>
        </p:nvSpPr>
        <p:spPr>
          <a:xfrm>
            <a:off x="5277485" y="3213639"/>
            <a:ext cx="14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Logo</a:t>
            </a:r>
            <a:r>
              <a:rPr lang="zh-CN" altLang="en-US" dirty="0">
                <a:solidFill>
                  <a:schemeClr val="bg1"/>
                </a:solidFill>
              </a:rPr>
              <a:t>最终稿</a:t>
            </a:r>
          </a:p>
        </p:txBody>
      </p:sp>
    </p:spTree>
    <p:extLst>
      <p:ext uri="{BB962C8B-B14F-4D97-AF65-F5344CB8AC3E}">
        <p14:creationId xmlns:p14="http://schemas.microsoft.com/office/powerpoint/2010/main" val="215996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5360A67-BF37-4979-B85F-D54F719F5D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3C68C84-669B-4F0E-979B-14209EE5398E}"/>
              </a:ext>
            </a:extLst>
          </p:cNvPr>
          <p:cNvSpPr/>
          <p:nvPr/>
        </p:nvSpPr>
        <p:spPr>
          <a:xfrm>
            <a:off x="420958" y="893542"/>
            <a:ext cx="11350084" cy="5111371"/>
          </a:xfrm>
          <a:prstGeom prst="rect">
            <a:avLst/>
          </a:prstGeom>
          <a:solidFill>
            <a:srgbClr val="9CD0C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954C491-3045-4725-9980-07B1B90D1BE5}"/>
              </a:ext>
            </a:extLst>
          </p:cNvPr>
          <p:cNvGrpSpPr/>
          <p:nvPr/>
        </p:nvGrpSpPr>
        <p:grpSpPr>
          <a:xfrm>
            <a:off x="2914650" y="1887193"/>
            <a:ext cx="2174423" cy="3145570"/>
            <a:chOff x="8878908" y="2737265"/>
            <a:chExt cx="1854410" cy="268263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47A6BC0-EC98-4768-930C-872B0BF76ADD}"/>
                </a:ext>
              </a:extLst>
            </p:cNvPr>
            <p:cNvSpPr/>
            <p:nvPr/>
          </p:nvSpPr>
          <p:spPr>
            <a:xfrm>
              <a:off x="8878908" y="2737265"/>
              <a:ext cx="1854410" cy="2664296"/>
            </a:xfrm>
            <a:prstGeom prst="rect">
              <a:avLst/>
            </a:prstGeom>
            <a:solidFill>
              <a:srgbClr val="2C3F4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圆角矩形 8">
              <a:extLst>
                <a:ext uri="{FF2B5EF4-FFF2-40B4-BE49-F238E27FC236}">
                  <a16:creationId xmlns:a16="http://schemas.microsoft.com/office/drawing/2014/main" id="{E5570C85-A7D7-4899-9C7D-046917DED9DE}"/>
                </a:ext>
              </a:extLst>
            </p:cNvPr>
            <p:cNvSpPr/>
            <p:nvPr/>
          </p:nvSpPr>
          <p:spPr>
            <a:xfrm>
              <a:off x="8878908" y="2755601"/>
              <a:ext cx="1854410" cy="2664296"/>
            </a:xfrm>
            <a:prstGeom prst="roundRect">
              <a:avLst/>
            </a:prstGeom>
            <a:solidFill>
              <a:schemeClr val="bg1"/>
            </a:solidFill>
            <a:ln w="0" cap="flat" cmpd="sng" algn="ctr">
              <a:noFill/>
              <a:prstDash val="solid"/>
            </a:ln>
            <a:effectLst>
              <a:outerShdw blurRad="50800" dist="38100" dir="72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BF27109-83A8-45DF-8059-04B273B36F2F}"/>
              </a:ext>
            </a:extLst>
          </p:cNvPr>
          <p:cNvGrpSpPr/>
          <p:nvPr/>
        </p:nvGrpSpPr>
        <p:grpSpPr>
          <a:xfrm>
            <a:off x="5680504" y="1581150"/>
            <a:ext cx="2590223" cy="3743517"/>
            <a:chOff x="6715932" y="1689972"/>
            <a:chExt cx="2209016" cy="319257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1654F2F-7BAC-4EE7-81D4-C6F34FB8AD99}"/>
                </a:ext>
              </a:extLst>
            </p:cNvPr>
            <p:cNvSpPr/>
            <p:nvPr/>
          </p:nvSpPr>
          <p:spPr>
            <a:xfrm>
              <a:off x="6715932" y="1689972"/>
              <a:ext cx="2205245" cy="3168352"/>
            </a:xfrm>
            <a:prstGeom prst="rect">
              <a:avLst/>
            </a:prstGeom>
            <a:solidFill>
              <a:srgbClr val="2C3F4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86049D7B-C827-448E-99F0-CC4A950B669F}"/>
                </a:ext>
              </a:extLst>
            </p:cNvPr>
            <p:cNvSpPr/>
            <p:nvPr/>
          </p:nvSpPr>
          <p:spPr>
            <a:xfrm>
              <a:off x="6715932" y="1714198"/>
              <a:ext cx="2209016" cy="3168352"/>
            </a:xfrm>
            <a:prstGeom prst="roundRect">
              <a:avLst/>
            </a:prstGeom>
            <a:solidFill>
              <a:schemeClr val="bg1"/>
            </a:solidFill>
            <a:ln w="0" cap="flat" cmpd="sng" algn="ctr">
              <a:noFill/>
              <a:prstDash val="solid"/>
            </a:ln>
            <a:effectLst>
              <a:outerShdw blurRad="50800" dist="38100" dir="72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80B581D-642D-4967-8713-3DE3D6DB54C7}"/>
              </a:ext>
            </a:extLst>
          </p:cNvPr>
          <p:cNvGrpSpPr/>
          <p:nvPr/>
        </p:nvGrpSpPr>
        <p:grpSpPr>
          <a:xfrm>
            <a:off x="8718772" y="1908693"/>
            <a:ext cx="2174423" cy="3145570"/>
            <a:chOff x="8878908" y="2737265"/>
            <a:chExt cx="1854410" cy="268263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69D7142-7EBC-4389-A0BB-ED5F52952F26}"/>
                </a:ext>
              </a:extLst>
            </p:cNvPr>
            <p:cNvSpPr/>
            <p:nvPr/>
          </p:nvSpPr>
          <p:spPr>
            <a:xfrm>
              <a:off x="8878908" y="2737265"/>
              <a:ext cx="1854410" cy="2664296"/>
            </a:xfrm>
            <a:prstGeom prst="rect">
              <a:avLst/>
            </a:prstGeom>
            <a:solidFill>
              <a:srgbClr val="2C3F4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id="{3E54CC34-44EE-4B4C-9AF5-5DF251C4EED3}"/>
                </a:ext>
              </a:extLst>
            </p:cNvPr>
            <p:cNvSpPr/>
            <p:nvPr/>
          </p:nvSpPr>
          <p:spPr>
            <a:xfrm>
              <a:off x="8878908" y="2755601"/>
              <a:ext cx="1854410" cy="2664296"/>
            </a:xfrm>
            <a:prstGeom prst="roundRect">
              <a:avLst/>
            </a:prstGeom>
            <a:solidFill>
              <a:schemeClr val="bg1"/>
            </a:solidFill>
            <a:ln w="0" cap="flat" cmpd="sng" algn="ctr">
              <a:noFill/>
              <a:prstDash val="solid"/>
            </a:ln>
            <a:effectLst>
              <a:outerShdw blurRad="50800" dist="38100" dir="72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文本框 2">
            <a:extLst>
              <a:ext uri="{FF2B5EF4-FFF2-40B4-BE49-F238E27FC236}">
                <a16:creationId xmlns:a16="http://schemas.microsoft.com/office/drawing/2014/main" id="{672AE983-78B5-8A78-18CF-07E0BBC508C7}"/>
              </a:ext>
            </a:extLst>
          </p:cNvPr>
          <p:cNvSpPr txBox="1"/>
          <p:nvPr/>
        </p:nvSpPr>
        <p:spPr>
          <a:xfrm>
            <a:off x="841916" y="2238368"/>
            <a:ext cx="861774" cy="23812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会议规则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7A187F1-04FA-19D0-F11F-9A6F50AE2EAE}"/>
              </a:ext>
            </a:extLst>
          </p:cNvPr>
          <p:cNvSpPr txBox="1"/>
          <p:nvPr/>
        </p:nvSpPr>
        <p:spPr>
          <a:xfrm>
            <a:off x="8832915" y="2205872"/>
            <a:ext cx="19366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dirty="0"/>
          </a:p>
          <a:p>
            <a:endParaRPr lang="en-US" altLang="zh-CN" dirty="0"/>
          </a:p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线下会议：周二，周四，周日晚八点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线上会议：根据实际情况进行召开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07A8607-E5DC-10C3-4341-BA3EDDEFA69C}"/>
              </a:ext>
            </a:extLst>
          </p:cNvPr>
          <p:cNvSpPr txBox="1"/>
          <p:nvPr/>
        </p:nvSpPr>
        <p:spPr>
          <a:xfrm>
            <a:off x="5825765" y="1930193"/>
            <a:ext cx="235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会议记录与主持</a:t>
            </a:r>
            <a:endParaRPr lang="en-US" altLang="zh-CN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EC83BF8-9086-4C31-B15C-CA59F4782EA9}"/>
              </a:ext>
            </a:extLst>
          </p:cNvPr>
          <p:cNvSpPr txBox="1"/>
          <p:nvPr/>
        </p:nvSpPr>
        <p:spPr>
          <a:xfrm>
            <a:off x="5768765" y="2513649"/>
            <a:ext cx="2501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采取轮换制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（易德福，刘傲，汤继雄，刘卓凡，邓秋荣）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会议记录：从左至右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会议主持：从右往左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25DE519-E904-DAE9-6B5F-AD0976A48A98}"/>
              </a:ext>
            </a:extLst>
          </p:cNvPr>
          <p:cNvSpPr txBox="1"/>
          <p:nvPr/>
        </p:nvSpPr>
        <p:spPr>
          <a:xfrm>
            <a:off x="9047102" y="2224726"/>
            <a:ext cx="1508288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会议时间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7063DD3-B71F-2437-1E60-786EF7F8EC27}"/>
              </a:ext>
            </a:extLst>
          </p:cNvPr>
          <p:cNvSpPr txBox="1"/>
          <p:nvPr/>
        </p:nvSpPr>
        <p:spPr>
          <a:xfrm>
            <a:off x="2877946" y="2224726"/>
            <a:ext cx="217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会议细则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03EBC25-F98C-4AA7-C727-08876FFBA9A3}"/>
              </a:ext>
            </a:extLst>
          </p:cNvPr>
          <p:cNvSpPr txBox="1"/>
          <p:nvPr/>
        </p:nvSpPr>
        <p:spPr>
          <a:xfrm>
            <a:off x="2969825" y="2824545"/>
            <a:ext cx="2064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会议期间，不得无故缺席，不能做与会议无关的事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    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会议决策采取投票制一人一票，票数相同由组长决策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47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73E882B7-D62F-92C8-76C6-C8C56DBBAE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C184A5C-D1AC-25A0-136E-003CFAAEAC73}"/>
              </a:ext>
            </a:extLst>
          </p:cNvPr>
          <p:cNvSpPr/>
          <p:nvPr/>
        </p:nvSpPr>
        <p:spPr>
          <a:xfrm>
            <a:off x="420958" y="868679"/>
            <a:ext cx="11350084" cy="5111371"/>
          </a:xfrm>
          <a:prstGeom prst="rect">
            <a:avLst/>
          </a:prstGeom>
          <a:solidFill>
            <a:srgbClr val="9CD0C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5" y="647224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CB0F39-4034-456C-BCF8-7F1A4868823C}"/>
              </a:ext>
            </a:extLst>
          </p:cNvPr>
          <p:cNvSpPr txBox="1"/>
          <p:nvPr/>
        </p:nvSpPr>
        <p:spPr>
          <a:xfrm>
            <a:off x="1980395" y="1542597"/>
            <a:ext cx="7059625" cy="37635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/>
              <a:t>一、</a:t>
            </a:r>
            <a:r>
              <a:rPr lang="zh-CN" altLang="zh-CN" dirty="0"/>
              <a:t>自己不做的（校园内穿黑丝短裤</a:t>
            </a:r>
            <a:r>
              <a:rPr lang="en-US" altLang="zh-CN" dirty="0"/>
              <a:t>	       </a:t>
            </a:r>
            <a:r>
              <a:rPr lang="zh-CN" altLang="zh-CN" dirty="0"/>
              <a:t>跑步（两圈）开直播）</a:t>
            </a:r>
            <a:endParaRPr lang="en-US" altLang="zh-CN" dirty="0"/>
          </a:p>
          <a:p>
            <a:pPr>
              <a:lnSpc>
                <a:spcPts val="3000"/>
              </a:lnSpc>
            </a:pPr>
            <a:endParaRPr lang="en-US" altLang="zh-CN" dirty="0"/>
          </a:p>
          <a:p>
            <a:pPr>
              <a:lnSpc>
                <a:spcPts val="3000"/>
              </a:lnSpc>
            </a:pPr>
            <a:endParaRPr lang="en-US" altLang="zh-CN" dirty="0"/>
          </a:p>
          <a:p>
            <a:pPr>
              <a:lnSpc>
                <a:spcPts val="3000"/>
              </a:lnSpc>
            </a:pPr>
            <a:r>
              <a:rPr lang="zh-CN" altLang="en-US" dirty="0"/>
              <a:t>二、</a:t>
            </a:r>
            <a:r>
              <a:rPr lang="zh-CN" altLang="zh-CN" dirty="0"/>
              <a:t>规定时间内没完成任务的（三公</a:t>
            </a:r>
            <a:r>
              <a:rPr lang="en-US" altLang="zh-CN" dirty="0"/>
              <a:t>	            </a:t>
            </a:r>
            <a:r>
              <a:rPr lang="zh-CN" altLang="zh-CN" dirty="0"/>
              <a:t>里加请全组和红牛）</a:t>
            </a:r>
            <a:endParaRPr lang="en-US" altLang="zh-CN" dirty="0"/>
          </a:p>
          <a:p>
            <a:pPr>
              <a:lnSpc>
                <a:spcPts val="3000"/>
              </a:lnSpc>
            </a:pPr>
            <a:endParaRPr lang="en-US" altLang="zh-CN" dirty="0"/>
          </a:p>
          <a:p>
            <a:pPr>
              <a:lnSpc>
                <a:spcPts val="3000"/>
              </a:lnSpc>
            </a:pP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dirty="0"/>
              <a:t>三、</a:t>
            </a:r>
            <a:r>
              <a:rPr lang="zh-CN" altLang="zh-CN" dirty="0"/>
              <a:t>任务制作不合格、敷衍的（校园</a:t>
            </a:r>
            <a:r>
              <a:rPr lang="en-US" altLang="zh-CN" dirty="0"/>
              <a:t>	</a:t>
            </a:r>
            <a:r>
              <a:rPr lang="zh-CN" altLang="zh-CN" dirty="0"/>
              <a:t>内任意找五个异性要微信）</a:t>
            </a:r>
            <a:endParaRPr lang="en-US" altLang="zh-CN" dirty="0"/>
          </a:p>
          <a:p>
            <a:pPr>
              <a:lnSpc>
                <a:spcPts val="3000"/>
              </a:lnSpc>
            </a:pP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dirty="0"/>
              <a:t>四、</a:t>
            </a:r>
            <a:r>
              <a:rPr lang="zh-CN" altLang="zh-CN" dirty="0"/>
              <a:t>奖励（如果任务个人完成的比较</a:t>
            </a:r>
            <a:r>
              <a:rPr lang="en-US" altLang="zh-CN" dirty="0"/>
              <a:t>	</a:t>
            </a:r>
            <a:r>
              <a:rPr lang="zh-CN" altLang="zh-CN" dirty="0"/>
              <a:t>出色（团队聚餐个人免单））</a:t>
            </a:r>
            <a:endParaRPr lang="en-US" altLang="zh-CN" dirty="0"/>
          </a:p>
          <a:p>
            <a:pPr>
              <a:lnSpc>
                <a:spcPts val="3000"/>
              </a:lnSpc>
            </a:pP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dirty="0">
                <a:latin typeface="+mj-lt"/>
              </a:rPr>
              <a:t>五、</a:t>
            </a:r>
            <a:r>
              <a:rPr lang="zh-CN" altLang="zh-CN" dirty="0">
                <a:latin typeface="+mj-lt"/>
              </a:rPr>
              <a:t>任务总体不合格的（全组体罚）</a:t>
            </a:r>
            <a:endParaRPr lang="en-US" altLang="zh-CN" dirty="0">
              <a:latin typeface="+mj-lt"/>
            </a:endParaRPr>
          </a:p>
          <a:p>
            <a:pPr>
              <a:lnSpc>
                <a:spcPts val="3000"/>
              </a:lnSpc>
            </a:pP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2">
            <a:extLst>
              <a:ext uri="{FF2B5EF4-FFF2-40B4-BE49-F238E27FC236}">
                <a16:creationId xmlns:a16="http://schemas.microsoft.com/office/drawing/2014/main" id="{37C5FAE4-20B8-721A-32A8-01F6DD00E561}"/>
              </a:ext>
            </a:extLst>
          </p:cNvPr>
          <p:cNvSpPr txBox="1"/>
          <p:nvPr/>
        </p:nvSpPr>
        <p:spPr>
          <a:xfrm>
            <a:off x="9920905" y="2233733"/>
            <a:ext cx="861774" cy="23812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奖惩措施</a:t>
            </a:r>
          </a:p>
        </p:txBody>
      </p:sp>
    </p:spTree>
    <p:extLst>
      <p:ext uri="{BB962C8B-B14F-4D97-AF65-F5344CB8AC3E}">
        <p14:creationId xmlns:p14="http://schemas.microsoft.com/office/powerpoint/2010/main" val="12955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247FC5F-87F4-45F7-AFF9-5E898AD854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393D6B7-B593-4806-8906-ECFE325CB18E}"/>
              </a:ext>
            </a:extLst>
          </p:cNvPr>
          <p:cNvSpPr/>
          <p:nvPr/>
        </p:nvSpPr>
        <p:spPr>
          <a:xfrm>
            <a:off x="4177305" y="709069"/>
            <a:ext cx="3837390" cy="5439862"/>
          </a:xfrm>
          <a:prstGeom prst="rect">
            <a:avLst/>
          </a:prstGeom>
          <a:solidFill>
            <a:srgbClr val="9CD0C5"/>
          </a:solidFill>
          <a:ln>
            <a:noFill/>
          </a:ln>
          <a:effectLst>
            <a:outerShdw blurRad="190500" sx="103000" sy="103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C074682-C18D-4A40-95CA-660FF609CF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014695" y="1619752"/>
            <a:ext cx="1913664" cy="4883714"/>
          </a:xfrm>
          <a:prstGeom prst="rect">
            <a:avLst/>
          </a:prstGeom>
        </p:spPr>
      </p:pic>
      <p:sp>
        <p:nvSpPr>
          <p:cNvPr id="8" name="文本框 2">
            <a:extLst>
              <a:ext uri="{FF2B5EF4-FFF2-40B4-BE49-F238E27FC236}">
                <a16:creationId xmlns:a16="http://schemas.microsoft.com/office/drawing/2014/main" id="{1CF5FEF2-3836-4147-A533-B253E1818C0F}"/>
              </a:ext>
            </a:extLst>
          </p:cNvPr>
          <p:cNvSpPr txBox="1"/>
          <p:nvPr/>
        </p:nvSpPr>
        <p:spPr>
          <a:xfrm>
            <a:off x="6096000" y="1832519"/>
            <a:ext cx="1015663" cy="3668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团队成员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95D6517-CE4C-4D47-93D4-13BAFADF572A}"/>
              </a:ext>
            </a:extLst>
          </p:cNvPr>
          <p:cNvCxnSpPr>
            <a:cxnSpLocks/>
          </p:cNvCxnSpPr>
          <p:nvPr/>
        </p:nvCxnSpPr>
        <p:spPr>
          <a:xfrm>
            <a:off x="6080425" y="2061810"/>
            <a:ext cx="0" cy="32097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F727EC4-21E0-4EAE-8893-80D1B5983021}"/>
              </a:ext>
            </a:extLst>
          </p:cNvPr>
          <p:cNvSpPr txBox="1"/>
          <p:nvPr/>
        </p:nvSpPr>
        <p:spPr>
          <a:xfrm>
            <a:off x="5261679" y="2001671"/>
            <a:ext cx="697514" cy="3263053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spc="300" dirty="0">
                <a:solidFill>
                  <a:schemeClr val="bg1"/>
                </a:solidFill>
                <a:cs typeface="+mn-ea"/>
                <a:sym typeface="+mn-lt"/>
              </a:rPr>
              <a:t>Boom</a:t>
            </a:r>
            <a:r>
              <a:rPr lang="zh-CN" altLang="en-US" sz="1200" spc="300" dirty="0">
                <a:solidFill>
                  <a:schemeClr val="bg1"/>
                </a:solidFill>
                <a:cs typeface="+mn-ea"/>
                <a:sym typeface="+mn-lt"/>
              </a:rPr>
              <a:t>团队具有五员猛将，都是男性，个个都身怀绝技</a:t>
            </a:r>
          </a:p>
        </p:txBody>
      </p:sp>
    </p:spTree>
    <p:extLst>
      <p:ext uri="{BB962C8B-B14F-4D97-AF65-F5344CB8AC3E}">
        <p14:creationId xmlns:p14="http://schemas.microsoft.com/office/powerpoint/2010/main" val="251702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68C8DB1-1D54-4013-B2BC-1157DE3334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CCEAC72-DF5B-494B-AA9F-A3BCBA62CE95}"/>
              </a:ext>
            </a:extLst>
          </p:cNvPr>
          <p:cNvSpPr/>
          <p:nvPr/>
        </p:nvSpPr>
        <p:spPr>
          <a:xfrm>
            <a:off x="740371" y="1057756"/>
            <a:ext cx="10733171" cy="4776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5D06B3B-E74A-4D13-822C-E50BEF8432E7}"/>
              </a:ext>
            </a:extLst>
          </p:cNvPr>
          <p:cNvSpPr txBox="1"/>
          <p:nvPr/>
        </p:nvSpPr>
        <p:spPr>
          <a:xfrm>
            <a:off x="1975762" y="2246429"/>
            <a:ext cx="203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易德福</a:t>
            </a:r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A9777403-539A-4DEE-8CFA-1E3396DDE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762" y="2959973"/>
            <a:ext cx="3513265" cy="15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年龄：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性别：男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籍贯：湖南益阳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爱好：美食，电子竞技，散步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座右铭： 为天地立心，为生民立命。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06E4D06-2726-4EA9-A1CD-CFD69DEEB2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23" y="1573332"/>
            <a:ext cx="2031337" cy="37113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4395FAE-047D-5189-E386-6FE29AE4D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55" y="1498248"/>
            <a:ext cx="2458891" cy="36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植中国风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bp5qpje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1142</Words>
  <Application>Microsoft Office PowerPoint</Application>
  <PresentationFormat>宽屏</PresentationFormat>
  <Paragraphs>164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超世纪细隶书</vt:lpstr>
      <vt:lpstr>等线</vt:lpstr>
      <vt:lpstr>微软雅黑</vt:lpstr>
      <vt:lpstr>Arial</vt:lpstr>
      <vt:lpstr>Calibri</vt:lpstr>
      <vt:lpstr>第一PPT，www.1ppt.com​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清新植物</dc:title>
  <dc:creator>第一PPT</dc:creator>
  <cp:keywords>www.1ppt.com</cp:keywords>
  <dc:description>www.1ppt.com</dc:description>
  <cp:lastModifiedBy>易 尘</cp:lastModifiedBy>
  <cp:revision>40</cp:revision>
  <dcterms:created xsi:type="dcterms:W3CDTF">2018-08-13T08:06:46Z</dcterms:created>
  <dcterms:modified xsi:type="dcterms:W3CDTF">2022-06-07T14:21:42Z</dcterms:modified>
</cp:coreProperties>
</file>