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98" r:id="rId5"/>
    <p:sldId id="271" r:id="rId6"/>
    <p:sldId id="304" r:id="rId7"/>
    <p:sldId id="305" r:id="rId8"/>
    <p:sldId id="300" r:id="rId9"/>
    <p:sldId id="299" r:id="rId10"/>
    <p:sldId id="307" r:id="rId11"/>
    <p:sldId id="308" r:id="rId12"/>
    <p:sldId id="264" r:id="rId13"/>
    <p:sldId id="309" r:id="rId14"/>
    <p:sldId id="302" r:id="rId15"/>
    <p:sldId id="275" r:id="rId16"/>
    <p:sldId id="306" r:id="rId17"/>
    <p:sldId id="301" r:id="rId18"/>
    <p:sldId id="267" r:id="rId19"/>
    <p:sldId id="276" r:id="rId20"/>
  </p:sldIdLst>
  <p:sldSz cx="12192000" cy="6858000"/>
  <p:notesSz cx="7103745" cy="10234295"/>
  <p:embeddedFontLst>
    <p:embeddedFont>
      <p:font typeface="汉仪中黑简" panose="02010600000101010101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等线" panose="02010600030101010101" pitchFamily="2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ACD"/>
    <a:srgbClr val="3A7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中黑简" panose="02010600000101010101" charset="-122"/>
        <a:ea typeface="汉仪中黑简" panose="02010600000101010101" charset="-122"/>
        <a:cs typeface="汉仪中黑简" panose="0201060000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中黑简" panose="02010600000101010101" charset="-122"/>
        <a:ea typeface="汉仪中黑简" panose="02010600000101010101" charset="-122"/>
        <a:cs typeface="汉仪中黑简" panose="0201060000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中黑简" panose="02010600000101010101" charset="-122"/>
        <a:ea typeface="汉仪中黑简" panose="02010600000101010101" charset="-122"/>
        <a:cs typeface="汉仪中黑简" panose="0201060000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中黑简" panose="02010600000101010101" charset="-122"/>
        <a:ea typeface="汉仪中黑简" panose="02010600000101010101" charset="-122"/>
        <a:cs typeface="汉仪中黑简" panose="0201060000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中黑简" panose="02010600000101010101" charset="-122"/>
        <a:ea typeface="汉仪中黑简" panose="02010600000101010101" charset="-122"/>
        <a:cs typeface="汉仪中黑简" panose="0201060000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中黑简" panose="02010600000101010101" charset="-122"/>
          <a:ea typeface="汉仪中黑简" panose="02010600000101010101" charset="-122"/>
          <a:cs typeface="汉仪中黑简" panose="0201060000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中黑简" panose="02010600000101010101" charset="-122"/>
          <a:ea typeface="汉仪中黑简" panose="02010600000101010101" charset="-122"/>
          <a:cs typeface="汉仪中黑简" panose="0201060000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中黑简" panose="02010600000101010101" charset="-122"/>
          <a:ea typeface="汉仪中黑简" panose="02010600000101010101" charset="-122"/>
          <a:cs typeface="汉仪中黑简" panose="0201060000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中黑简" panose="02010600000101010101" charset="-122"/>
          <a:ea typeface="汉仪中黑简" panose="02010600000101010101" charset="-122"/>
          <a:cs typeface="汉仪中黑简" panose="0201060000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中黑简" panose="02010600000101010101" charset="-122"/>
          <a:ea typeface="汉仪中黑简" panose="02010600000101010101" charset="-122"/>
          <a:cs typeface="汉仪中黑简" panose="0201060000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中黑简" panose="02010600000101010101" charset="-122"/>
          <a:ea typeface="汉仪中黑简" panose="02010600000101010101" charset="-122"/>
          <a:cs typeface="汉仪中黑简" panose="0201060000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775450"/>
          </a:xfrm>
          <a:prstGeom prst="rect">
            <a:avLst/>
          </a:prstGeom>
          <a:solidFill>
            <a:srgbClr val="90A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pic>
        <p:nvPicPr>
          <p:cNvPr id="13" name="内容占位符 12" descr="pexels-pixabay-290595"/>
          <p:cNvPicPr>
            <a:picLocks noGrp="1" noChangeAspect="1"/>
          </p:cNvPicPr>
          <p:nvPr>
            <p:ph/>
          </p:nvPr>
        </p:nvPicPr>
        <p:blipFill>
          <a:blip r:embed="rId1"/>
          <a:srcRect r="7400" b="43223"/>
          <a:stretch>
            <a:fillRect/>
          </a:stretch>
        </p:blipFill>
        <p:spPr>
          <a:xfrm>
            <a:off x="-4445" y="2971800"/>
            <a:ext cx="12196445" cy="388620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 rot="20610464">
            <a:off x="228354" y="-1727227"/>
            <a:ext cx="12212760" cy="6911495"/>
          </a:xfrm>
          <a:custGeom>
            <a:avLst/>
            <a:gdLst>
              <a:gd name="adj" fmla="val 18525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34" h="10885">
                <a:moveTo>
                  <a:pt x="17624" y="10884"/>
                </a:moveTo>
                <a:lnTo>
                  <a:pt x="2968" y="10884"/>
                </a:lnTo>
                <a:cubicBezTo>
                  <a:pt x="1302" y="10935"/>
                  <a:pt x="-41" y="9410"/>
                  <a:pt x="0" y="7916"/>
                </a:cubicBezTo>
                <a:lnTo>
                  <a:pt x="0" y="2782"/>
                </a:lnTo>
                <a:lnTo>
                  <a:pt x="824" y="0"/>
                </a:lnTo>
                <a:lnTo>
                  <a:pt x="19233" y="5450"/>
                </a:lnTo>
                <a:lnTo>
                  <a:pt x="17624" y="10884"/>
                </a:lnTo>
                <a:close/>
              </a:path>
            </a:pathLst>
          </a:custGeom>
          <a:solidFill>
            <a:srgbClr val="4E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69300" y="3547745"/>
            <a:ext cx="553085" cy="55308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009" y="1771631"/>
            <a:ext cx="1179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Team</a:t>
            </a: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团队网站项目汇报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616393" y="3240405"/>
            <a:ext cx="254825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30346" y="3547745"/>
            <a:ext cx="5188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组长：李晓阳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成员：贺鼎丹、黄鸿亮、李文、彭琼、王爱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7636" y="900090"/>
            <a:ext cx="7730398" cy="313361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13356" y="4487406"/>
            <a:ext cx="609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我们有专门的摄影师，因为拍摄数量不会像影楼那么多，所以照片风格可以为你量身定制。相比于影楼价格相对更便宜，同时性价比也高。一起帮你寻找你的美点！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0800" y="4109187"/>
            <a:ext cx="2672080" cy="2019300"/>
          </a:xfrm>
          <a:prstGeom prst="rect">
            <a:avLst/>
          </a:prstGeom>
          <a:solidFill>
            <a:srgbClr val="3A778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960" y="4103626"/>
            <a:ext cx="2672080" cy="2019300"/>
          </a:xfrm>
          <a:prstGeom prst="rect">
            <a:avLst/>
          </a:prstGeom>
          <a:solidFill>
            <a:srgbClr val="4E7B8C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99120" y="4103626"/>
            <a:ext cx="2672080" cy="2019300"/>
          </a:xfrm>
          <a:prstGeom prst="rect">
            <a:avLst/>
          </a:prstGeom>
          <a:solidFill>
            <a:srgbClr val="608789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29385" y="4103626"/>
            <a:ext cx="245491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主动性强，能够督促团队前进，有整体概念，学习能力较强，可以为团队的成员分配合适的任务，提高效率，能够合理分配时间。</a:t>
            </a:r>
            <a:endParaRPr lang="zh-CN" altLang="en-US" sz="1400" dirty="0">
              <a:solidFill>
                <a:schemeClr val="bg1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77130" y="4374612"/>
            <a:ext cx="245491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爱好摄影，有一定的摄影技术，专业遇到不懂的会及时问，及时解决当下的问题，虚心好学。</a:t>
            </a:r>
            <a:endParaRPr lang="zh-CN" altLang="en-US" sz="1400" dirty="0">
              <a:solidFill>
                <a:schemeClr val="bg1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07705" y="4374612"/>
            <a:ext cx="245491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有新奇的想法，善于发表意见，有问题会及时的提出并提出一定的解决方案，对问题冷静分析并解决。</a:t>
            </a:r>
            <a:endParaRPr lang="zh-CN" altLang="en-US" sz="1400" dirty="0">
              <a:solidFill>
                <a:schemeClr val="bg1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02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5753" y="509905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  <a:sym typeface="+mn-ea"/>
              </a:rPr>
              <a:t>成员介绍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汉仪中黑简" panose="02010600000101010101" charset="-122"/>
              <a:sym typeface="+mn-ea"/>
            </a:endParaRPr>
          </a:p>
        </p:txBody>
      </p:sp>
      <p:sp>
        <p:nvSpPr>
          <p:cNvPr id="14" name="灯片编号占位符 115"/>
          <p:cNvSpPr>
            <a:spLocks noGrp="1"/>
          </p:cNvSpPr>
          <p:nvPr/>
        </p:nvSpPr>
        <p:spPr>
          <a:xfrm>
            <a:off x="8610600" y="6377305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sz="1400">
              <a:solidFill>
                <a:schemeClr val="bg1">
                  <a:lumMod val="50000"/>
                </a:schemeClr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83748"/>
            <a:ext cx="2492366" cy="24923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5" y="1389564"/>
            <a:ext cx="2492366" cy="24923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10" y="1452942"/>
            <a:ext cx="2465499" cy="24654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0800" y="4109187"/>
            <a:ext cx="2672080" cy="2019300"/>
          </a:xfrm>
          <a:prstGeom prst="rect">
            <a:avLst/>
          </a:prstGeom>
          <a:solidFill>
            <a:srgbClr val="3A778E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960" y="4103626"/>
            <a:ext cx="2672080" cy="2019300"/>
          </a:xfrm>
          <a:prstGeom prst="rect">
            <a:avLst/>
          </a:prstGeom>
          <a:solidFill>
            <a:srgbClr val="4E7B8C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99120" y="4103626"/>
            <a:ext cx="2672080" cy="2019300"/>
          </a:xfrm>
          <a:prstGeom prst="rect">
            <a:avLst/>
          </a:prstGeom>
          <a:solidFill>
            <a:srgbClr val="608789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29385" y="4374612"/>
            <a:ext cx="245491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个性乐观执着，比较有耐心，喜欢提一些比较“新颖”的意见，虽然有点难实现，但很有想法。</a:t>
            </a:r>
            <a:endParaRPr lang="zh-CN" altLang="en-US" sz="1400" dirty="0">
              <a:solidFill>
                <a:schemeClr val="bg1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0121" y="4236113"/>
            <a:ext cx="245491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有较强的团队精神，做事情坚持有始有终，敢于挑战自我，能够帮助遇到问题的队员，帮助队员注意到一般注意不到的细节</a:t>
            </a:r>
            <a:r>
              <a:rPr lang="zh-CN" altLang="zh-CN" sz="180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77797" y="4513111"/>
            <a:ext cx="245491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勤恳务实，能虚心的接受别人提取的意见，工作态度认真，乐于向他人学习。</a:t>
            </a:r>
            <a:endParaRPr lang="zh-CN" altLang="en-US" sz="1400" dirty="0">
              <a:solidFill>
                <a:schemeClr val="bg1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02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5753" y="509905"/>
            <a:ext cx="9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  <a:sym typeface="+mn-ea"/>
              </a:rPr>
              <a:t>成员介绍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汉仪中黑简" panose="02010600000101010101" charset="-122"/>
              <a:sym typeface="+mn-ea"/>
            </a:endParaRPr>
          </a:p>
        </p:txBody>
      </p:sp>
      <p:sp>
        <p:nvSpPr>
          <p:cNvPr id="14" name="灯片编号占位符 115"/>
          <p:cNvSpPr>
            <a:spLocks noGrp="1"/>
          </p:cNvSpPr>
          <p:nvPr/>
        </p:nvSpPr>
        <p:spPr>
          <a:xfrm>
            <a:off x="8610600" y="6377305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sz="1400">
              <a:solidFill>
                <a:schemeClr val="bg1">
                  <a:lumMod val="50000"/>
                </a:schemeClr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95322"/>
            <a:ext cx="2463657" cy="2463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21" y="1427222"/>
            <a:ext cx="2431757" cy="24317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05" y="1410615"/>
            <a:ext cx="2431757" cy="24317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10280" y="1910080"/>
            <a:ext cx="5237480" cy="2693670"/>
            <a:chOff x="5688" y="3008"/>
            <a:chExt cx="8248" cy="4242"/>
          </a:xfrm>
        </p:grpSpPr>
        <p:sp>
          <p:nvSpPr>
            <p:cNvPr id="9" name="圆角矩形 8"/>
            <p:cNvSpPr/>
            <p:nvPr/>
          </p:nvSpPr>
          <p:spPr>
            <a:xfrm>
              <a:off x="8910" y="3008"/>
              <a:ext cx="1701" cy="1701"/>
            </a:xfrm>
            <a:prstGeom prst="roundRect">
              <a:avLst/>
            </a:prstGeom>
            <a:solidFill>
              <a:srgbClr val="3A7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03</a:t>
              </a:r>
              <a:endParaRPr lang="en-US" altLang="zh-CN" sz="40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06" y="5158"/>
              <a:ext cx="710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总结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88" y="6668"/>
              <a:ext cx="8248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A778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</a:rPr>
                <a:t>总结在完成团队网站过程中遇到的问题和解决方法</a:t>
              </a:r>
              <a:endParaRPr lang="zh-CN" altLang="en-US" dirty="0">
                <a:solidFill>
                  <a:srgbClr val="3A778E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apple/Downloads/pexels-startup-stock-photos-7100.jpgpexels-startup-stock-photos-71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88720" y="1918970"/>
            <a:ext cx="11004550" cy="40582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9037" y="1921510"/>
            <a:ext cx="11003915" cy="4055745"/>
          </a:xfrm>
          <a:prstGeom prst="rect">
            <a:avLst/>
          </a:prstGeom>
          <a:solidFill>
            <a:srgbClr val="3A77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04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539505" y="2960613"/>
            <a:ext cx="0" cy="23431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1575753" y="509905"/>
            <a:ext cx="900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总结</a:t>
            </a:r>
            <a:endParaRPr lang="zh-CN" altLang="en-US" sz="32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6" name="灯片编号占位符 115"/>
          <p:cNvSpPr>
            <a:spLocks noGrp="1"/>
          </p:cNvSpPr>
          <p:nvPr/>
        </p:nvSpPr>
        <p:spPr>
          <a:xfrm>
            <a:off x="86106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sz="1400">
              <a:solidFill>
                <a:schemeClr val="bg1">
                  <a:lumMod val="50000"/>
                </a:schemeClr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2704" y="2995439"/>
            <a:ext cx="4363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在这一路上，我们也遇到了很多很多的困难，比如每个人设计理念的不同，会导致每个人设计的方案也不一样，但是我们每次都会在完成一稿之后，开一个会议来讨论我们的作品，并互相给出自己的建议，再由本人考虑是否可行，之后进行第二稿的修改，有时甚至会多达三稿，以达到精益求精的目的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19274" y="2995439"/>
            <a:ext cx="4477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再比如对于细节问题，如响应效果的处理，我们也会聚在一起，每个人发表自己的想法，再优中择优选出最合适的，讨论完之后开始代码的实现，每个人都去网上寻找优秀的代码，试着独立实现，所有完成之后再一起讨论出最完善的最简洁的代码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apple/Downloads/pexels-startup-stock-photos-7100.jpgpexels-startup-stock-photos-71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88720" y="1918970"/>
            <a:ext cx="11004550" cy="40582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9037" y="1921510"/>
            <a:ext cx="11003915" cy="4055745"/>
          </a:xfrm>
          <a:prstGeom prst="rect">
            <a:avLst/>
          </a:prstGeom>
          <a:solidFill>
            <a:srgbClr val="3A77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04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575753" y="509905"/>
            <a:ext cx="900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总结</a:t>
            </a:r>
            <a:endParaRPr lang="zh-CN" altLang="en-US" sz="32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6" name="灯片编号占位符 115"/>
          <p:cNvSpPr>
            <a:spLocks noGrp="1"/>
          </p:cNvSpPr>
          <p:nvPr/>
        </p:nvSpPr>
        <p:spPr>
          <a:xfrm>
            <a:off x="86106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sz="1400">
              <a:solidFill>
                <a:schemeClr val="bg1">
                  <a:lumMod val="50000"/>
                </a:schemeClr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2703" y="2995439"/>
            <a:ext cx="932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在这个过程中，每个人都会有自己不擅长不会的地方，我们组从来都没有单独抛下过某一个人，对于不懂的不会的，组内其他会的人都会告诉解决的办法，实在都解决不了的，也会一起想办法解决，或者一起询问老师。团结是我们的代名词，创新是我们的动力，希望我们能一直保持这个状态，延续好的作风、态度，继续完善我们的不足，更加认真、努力的完成接下来的项目，使我们的成品越来越优秀，同时也希望我们都能学到更多的东西，变成更优秀的自己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10280" y="1910080"/>
            <a:ext cx="5171440" cy="2692400"/>
            <a:chOff x="5688" y="3008"/>
            <a:chExt cx="8144" cy="4240"/>
          </a:xfrm>
        </p:grpSpPr>
        <p:sp>
          <p:nvSpPr>
            <p:cNvPr id="9" name="圆角矩形 8"/>
            <p:cNvSpPr/>
            <p:nvPr/>
          </p:nvSpPr>
          <p:spPr>
            <a:xfrm>
              <a:off x="8910" y="3008"/>
              <a:ext cx="1701" cy="1701"/>
            </a:xfrm>
            <a:prstGeom prst="roundRect">
              <a:avLst/>
            </a:prstGeom>
            <a:solidFill>
              <a:srgbClr val="3A7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04</a:t>
              </a:r>
              <a:endParaRPr lang="en-US" altLang="zh-CN" sz="40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06" y="5158"/>
              <a:ext cx="710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中黑简" panose="02010600000101010101" charset="-122"/>
                </a:rPr>
                <a:t>收获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88" y="6668"/>
              <a:ext cx="8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A778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</a:rPr>
                <a:t>完成整个团队网站获得了什么</a:t>
              </a:r>
              <a:endParaRPr lang="zh-CN" altLang="en-US" dirty="0">
                <a:solidFill>
                  <a:srgbClr val="3A778E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02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0535" y="2156460"/>
            <a:ext cx="3856368" cy="3629660"/>
            <a:chOff x="741" y="3396"/>
            <a:chExt cx="8504" cy="5716"/>
          </a:xfrm>
        </p:grpSpPr>
        <p:sp>
          <p:nvSpPr>
            <p:cNvPr id="2" name="右箭头 1"/>
            <p:cNvSpPr/>
            <p:nvPr/>
          </p:nvSpPr>
          <p:spPr>
            <a:xfrm>
              <a:off x="741" y="3396"/>
              <a:ext cx="8504" cy="1587"/>
            </a:xfrm>
            <a:prstGeom prst="rightArrow">
              <a:avLst/>
            </a:prstGeom>
            <a:solidFill>
              <a:srgbClr val="3A77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dirty="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	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</a:rPr>
                <a:t>01</a:t>
              </a:r>
              <a:endPara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</a:endParaRPr>
            </a:p>
          </p:txBody>
        </p:sp>
        <p:sp>
          <p:nvSpPr>
            <p:cNvPr id="3" name="右箭头 2"/>
            <p:cNvSpPr/>
            <p:nvPr/>
          </p:nvSpPr>
          <p:spPr>
            <a:xfrm>
              <a:off x="741" y="5461"/>
              <a:ext cx="6803" cy="1587"/>
            </a:xfrm>
            <a:prstGeom prst="rightArrow">
              <a:avLst/>
            </a:prstGeom>
            <a:solidFill>
              <a:srgbClr val="3A77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dirty="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	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  <a:sym typeface="+mn-ea"/>
                </a:rPr>
                <a:t>02</a:t>
              </a:r>
              <a:endPara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  <a:sym typeface="+mn-ea"/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>
              <a:off x="741" y="7526"/>
              <a:ext cx="5102" cy="1587"/>
            </a:xfrm>
            <a:prstGeom prst="rightArrow">
              <a:avLst/>
            </a:prstGeom>
            <a:solidFill>
              <a:srgbClr val="3A77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altLang="zh-CN" dirty="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	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  <a:sym typeface="+mn-ea"/>
                </a:rPr>
                <a:t>03</a:t>
              </a:r>
              <a:endPara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  <a:sym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75753" y="509905"/>
            <a:ext cx="90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收获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  <a:sym typeface="+mn-ea"/>
            </a:endParaRPr>
          </a:p>
        </p:txBody>
      </p:sp>
      <p:sp>
        <p:nvSpPr>
          <p:cNvPr id="6" name="灯片编号占位符 115"/>
          <p:cNvSpPr>
            <a:spLocks noGrp="1"/>
          </p:cNvSpPr>
          <p:nvPr/>
        </p:nvSpPr>
        <p:spPr>
          <a:xfrm>
            <a:off x="86106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sz="1400">
              <a:solidFill>
                <a:schemeClr val="bg1">
                  <a:lumMod val="50000"/>
                </a:schemeClr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7988" y="1930540"/>
            <a:ext cx="7191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个收获是我们团队的成立。为什么这么说呢？众人拾柴火焰高，我认为团结就是力量，它让我们收获成功，收获友谊，收获信任，我们关系融洽，互相理解，就算面对再大的困难，我们都有自信面对并且战胜它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956115" y="3583412"/>
            <a:ext cx="776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第二个收获便是对于学习上能够最大化理解和融会贯通。团队成员会即时帮助你，让你理解老师说的知识并且灵活去运用他，碰到不会的能够即时沟通解决。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073138" y="4959285"/>
            <a:ext cx="8755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第三个收获就是每个人都有明显的进步提升。可以这么说，团队没有成立之前，我对于这门课程知识理解只有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50%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；团队成立之后，经过我们团队讨论交流，开会议，提想法，我已经有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80%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的理解，以前很多代码都不会敲，现在不说灵活自如，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但效果基本上是可以实现的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。学习的过程中都在不知不觉地进步，熟能生巧，勤能补拙。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775450"/>
          </a:xfrm>
          <a:prstGeom prst="rect">
            <a:avLst/>
          </a:prstGeom>
          <a:solidFill>
            <a:srgbClr val="90A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pic>
        <p:nvPicPr>
          <p:cNvPr id="13" name="内容占位符 12" descr="pexels-pixabay-290595"/>
          <p:cNvPicPr>
            <a:picLocks noChangeAspect="1"/>
          </p:cNvPicPr>
          <p:nvPr/>
        </p:nvPicPr>
        <p:blipFill>
          <a:blip r:embed="rId1"/>
          <a:srcRect r="7400" b="43223"/>
          <a:stretch>
            <a:fillRect/>
          </a:stretch>
        </p:blipFill>
        <p:spPr>
          <a:xfrm>
            <a:off x="-4445" y="2971800"/>
            <a:ext cx="12196445" cy="3886200"/>
          </a:xfrm>
          <a:prstGeom prst="rect">
            <a:avLst/>
          </a:prstGeom>
        </p:spPr>
      </p:pic>
      <p:sp>
        <p:nvSpPr>
          <p:cNvPr id="2" name="矩形: 圆角 3"/>
          <p:cNvSpPr/>
          <p:nvPr/>
        </p:nvSpPr>
        <p:spPr>
          <a:xfrm rot="20610464">
            <a:off x="228354" y="-1727227"/>
            <a:ext cx="12212760" cy="6911495"/>
          </a:xfrm>
          <a:custGeom>
            <a:avLst/>
            <a:gdLst>
              <a:gd name="adj" fmla="val 18525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34" h="10885">
                <a:moveTo>
                  <a:pt x="17624" y="10884"/>
                </a:moveTo>
                <a:lnTo>
                  <a:pt x="2968" y="10884"/>
                </a:lnTo>
                <a:cubicBezTo>
                  <a:pt x="1302" y="10935"/>
                  <a:pt x="-41" y="9410"/>
                  <a:pt x="0" y="7916"/>
                </a:cubicBezTo>
                <a:lnTo>
                  <a:pt x="0" y="2782"/>
                </a:lnTo>
                <a:lnTo>
                  <a:pt x="824" y="0"/>
                </a:lnTo>
                <a:lnTo>
                  <a:pt x="19233" y="5450"/>
                </a:lnTo>
                <a:lnTo>
                  <a:pt x="17624" y="10884"/>
                </a:lnTo>
                <a:close/>
              </a:path>
            </a:pathLst>
          </a:custGeom>
          <a:solidFill>
            <a:srgbClr val="4E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69300" y="3547745"/>
            <a:ext cx="553085" cy="55308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58875" y="1619250"/>
            <a:ext cx="327025" cy="32702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6393" y="1946275"/>
            <a:ext cx="94615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汇报完毕，谢谢大家！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616393" y="3240405"/>
            <a:ext cx="254825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3810" y="0"/>
            <a:ext cx="5539105" cy="6858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35295" y="0"/>
            <a:ext cx="236113" cy="685800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7725" y="1721485"/>
            <a:ext cx="1313815" cy="3415030"/>
            <a:chOff x="3641" y="2422"/>
            <a:chExt cx="2069" cy="5378"/>
          </a:xfrm>
        </p:grpSpPr>
        <p:sp>
          <p:nvSpPr>
            <p:cNvPr id="6" name="文本框 5"/>
            <p:cNvSpPr txBox="1"/>
            <p:nvPr/>
          </p:nvSpPr>
          <p:spPr>
            <a:xfrm>
              <a:off x="3641" y="2422"/>
              <a:ext cx="1054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目</a:t>
              </a:r>
              <a:endParaRPr lang="zh-CN" altLang="en-US" sz="5400" b="1" dirty="0">
                <a:solidFill>
                  <a:schemeClr val="bg1"/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  <a:p>
              <a:r>
                <a:rPr lang="zh-CN" altLang="en-US" sz="5400" b="1" dirty="0">
                  <a:solidFill>
                    <a:schemeClr val="bg1"/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录</a:t>
              </a:r>
              <a:endParaRPr lang="zh-CN" altLang="en-US" sz="5400" b="1" dirty="0">
                <a:solidFill>
                  <a:schemeClr val="bg1"/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5400000">
              <a:off x="3405" y="5495"/>
              <a:ext cx="359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Contents</a:t>
              </a:r>
              <a:endParaRPr lang="en-US" altLang="zh-CN" sz="3600" b="1" dirty="0">
                <a:solidFill>
                  <a:schemeClr val="bg1"/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44970" y="1413510"/>
            <a:ext cx="544766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PART01 </a:t>
            </a:r>
            <a:r>
              <a:rPr lang="zh-CN" altLang="en-US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展示项目</a:t>
            </a:r>
            <a:endParaRPr lang="en-US" altLang="zh-CN" sz="3200" dirty="0">
              <a:solidFill>
                <a:srgbClr val="3A7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PART02 </a:t>
            </a:r>
            <a:r>
              <a:rPr lang="zh-CN" altLang="en-US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介绍项目</a:t>
            </a:r>
            <a:endParaRPr lang="en-US" altLang="zh-CN" sz="3200" dirty="0">
              <a:solidFill>
                <a:srgbClr val="3A7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PART03 	</a:t>
            </a:r>
            <a:r>
              <a:rPr lang="zh-CN" altLang="en-US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总结</a:t>
            </a:r>
            <a:endParaRPr lang="en-US" altLang="zh-CN" sz="3200" dirty="0">
              <a:solidFill>
                <a:srgbClr val="3A7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PART04 	</a:t>
            </a:r>
            <a:r>
              <a:rPr lang="zh-CN" altLang="en-US" sz="3200" dirty="0">
                <a:solidFill>
                  <a:srgbClr val="3A7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rPr>
              <a:t>思考</a:t>
            </a:r>
            <a:endParaRPr lang="zh-CN" altLang="en-US" sz="3200" dirty="0">
              <a:solidFill>
                <a:srgbClr val="3A7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10280" y="1910080"/>
            <a:ext cx="5171440" cy="2692400"/>
            <a:chOff x="5688" y="3008"/>
            <a:chExt cx="8144" cy="4240"/>
          </a:xfrm>
        </p:grpSpPr>
        <p:sp>
          <p:nvSpPr>
            <p:cNvPr id="9" name="圆角矩形 8"/>
            <p:cNvSpPr/>
            <p:nvPr/>
          </p:nvSpPr>
          <p:spPr>
            <a:xfrm>
              <a:off x="8910" y="3008"/>
              <a:ext cx="1701" cy="1701"/>
            </a:xfrm>
            <a:prstGeom prst="roundRect">
              <a:avLst/>
            </a:prstGeom>
            <a:solidFill>
              <a:srgbClr val="3A7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01</a:t>
              </a:r>
              <a:endParaRPr lang="en-US" altLang="zh-CN" sz="400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06" y="5158"/>
              <a:ext cx="710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中黑简" panose="02010600000101010101" charset="-122"/>
                </a:rPr>
                <a:t>展示项目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88" y="6668"/>
              <a:ext cx="8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A778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</a:rPr>
                <a:t>对团队网站里的一些典型效果进行概述</a:t>
              </a:r>
              <a:endParaRPr lang="zh-CN" altLang="en-US" dirty="0">
                <a:solidFill>
                  <a:srgbClr val="3A778E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03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05466" y="4698847"/>
            <a:ext cx="3776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第一层是成员的个人照片，以圆的图片形式展现，最后面还有一个人物的小图标，代表着希望可以多关注我们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汉仪中黑简" panose="02010600000101010101" charset="-122"/>
              <a:sym typeface="+mn-ea"/>
            </a:endParaRPr>
          </a:p>
        </p:txBody>
      </p:sp>
      <p:sp>
        <p:nvSpPr>
          <p:cNvPr id="46" name="灯片编号占位符 4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mtClean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6000" y="367053"/>
            <a:ext cx="900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典型效果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1-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其他成员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6000" y="1362177"/>
            <a:ext cx="3696093" cy="27495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74" y="1321685"/>
            <a:ext cx="3862378" cy="283051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339553" y="4698847"/>
            <a:ext cx="3510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第二层是白色图加名字和中文拼音，鼠标经过的话第一层个人图片消失，转换为第二层，名字和中文拼音都是超链接，经过字体变红色。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汉仪中黑简" panose="0201060000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03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6" name="灯片编号占位符 4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mtClean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6000" y="367053"/>
            <a:ext cx="900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典型效果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1-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团队日志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  <a:sym typeface="+mn-ea"/>
            </a:endParaRPr>
          </a:p>
        </p:txBody>
      </p:sp>
      <p:pic>
        <p:nvPicPr>
          <p:cNvPr id="6" name="图片 5" descr="Creating Team团队网站 团队日志分页设计图 李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9049" y="1471796"/>
            <a:ext cx="3774755" cy="2595144"/>
          </a:xfrm>
          <a:prstGeom prst="rect">
            <a:avLst/>
          </a:prstGeom>
        </p:spPr>
      </p:pic>
      <p:pic>
        <p:nvPicPr>
          <p:cNvPr id="7" name="图片 6" descr="U@RUJ2{$WM)M[HG09~}HN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97" y="1471796"/>
            <a:ext cx="3944703" cy="25951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51350" y="4727313"/>
            <a:ext cx="88520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网站首页下面的团队日志栏目下的分页，记录的是我们每次开会的会议记录和讨论图片，考虑到我们会进行很多次会议，不可能一次性的全部展示出来，所以我们采用的是发展历程时间轴特效，根据时间最新的会议记录会放在最前面，依次排列。</a:t>
            </a:r>
            <a:r>
              <a:rPr lang="zh-CN" altLang="en-US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点击左右的箭头会依次看到每一次的会议记录及照片。</a:t>
            </a:r>
            <a:endParaRPr lang="zh-CN" alt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46710" cy="346710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710" y="346710"/>
            <a:ext cx="814705" cy="814705"/>
          </a:xfrm>
          <a:prstGeom prst="rect">
            <a:avLst/>
          </a:prstGeom>
          <a:solidFill>
            <a:srgbClr val="82B1C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  <a:t>03</a:t>
            </a:r>
            <a:endParaRPr lang="en-US" altLang="zh-CN" sz="2400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46" name="灯片编号占位符 4"/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5CC37B-1831-43FE-9A12-B1B87707C083}" type="slidenum">
              <a:rPr lang="zh-CN" altLang="en-US" smtClean="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rPr>
            </a:fld>
            <a:endParaRPr lang="zh-CN" altLang="en-US" dirty="0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6000" y="367053"/>
            <a:ext cx="900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典型效果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1-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汉仪中黑简" panose="02010600000101010101" charset="-122"/>
                <a:sym typeface="+mn-ea"/>
              </a:rPr>
              <a:t>作品展示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汉仪中黑简" panose="02010600000101010101" charset="-122"/>
              <a:sym typeface="+mn-ea"/>
            </a:endParaRPr>
          </a:p>
        </p:txBody>
      </p:sp>
      <p:pic>
        <p:nvPicPr>
          <p:cNvPr id="6" name="图片 5" descr="屏幕截图 2022-06-04 191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947" y="1487379"/>
            <a:ext cx="6773618" cy="27317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63264" y="4755912"/>
            <a:ext cx="73955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业务能力栏目下的作品展示，因为考虑到作品都直接放在网页上的话，这样排版会比较不美观，所以我们采用的是轮播转换的效果，这样看会更直接、更方便，而且也具有一定的美观性、专业性。</a:t>
            </a:r>
            <a:endParaRPr lang="zh-CN" altLang="zh-CN" sz="20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10280" y="1910080"/>
            <a:ext cx="5171440" cy="2692400"/>
            <a:chOff x="5688" y="3008"/>
            <a:chExt cx="8144" cy="4240"/>
          </a:xfrm>
        </p:grpSpPr>
        <p:sp>
          <p:nvSpPr>
            <p:cNvPr id="9" name="圆角矩形 8"/>
            <p:cNvSpPr/>
            <p:nvPr/>
          </p:nvSpPr>
          <p:spPr>
            <a:xfrm>
              <a:off x="8910" y="3008"/>
              <a:ext cx="1701" cy="1701"/>
            </a:xfrm>
            <a:prstGeom prst="roundRect">
              <a:avLst/>
            </a:prstGeom>
            <a:solidFill>
              <a:srgbClr val="3A7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</a:rPr>
                <a:t>02</a:t>
              </a:r>
              <a:endParaRPr lang="en-US" altLang="zh-CN" sz="4000"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06" y="5158"/>
              <a:ext cx="710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</a:rPr>
                <a:t>介绍项目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688" y="6668"/>
              <a:ext cx="81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A778E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汉仪中黑简" panose="02010600000101010101" charset="-122"/>
                </a:rPr>
                <a:t>简单的概述一下团队成员和项目内容</a:t>
              </a:r>
              <a:endParaRPr lang="zh-CN" altLang="en-US" dirty="0">
                <a:solidFill>
                  <a:srgbClr val="3A778E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简" panose="02010600000101010101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0980" y="1571347"/>
            <a:ext cx="238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网页设计</a:t>
            </a:r>
            <a:endParaRPr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1491449" y="2610035"/>
            <a:ext cx="9445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800" dirty="0"/>
              <a:t>我们可以根据客户的需求，文字或者客户所画的草图，设计出一个网页静态图。这不是一个真正的网站，这个过程我们叫做网页设计，也可以叫做网站</a:t>
            </a:r>
            <a:r>
              <a:rPr lang="en-US" altLang="zh-CN" sz="2800" dirty="0"/>
              <a:t>UI</a:t>
            </a:r>
            <a:r>
              <a:rPr lang="zh-CN" altLang="en-US" sz="2800" dirty="0"/>
              <a:t>设计，将客户的需求转化为一个静态页面。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Helvetica Neue"/>
              </a:rPr>
              <a:t>然后进行的页面设计美化工作。作为企业对外宣传物料的其中一种，精美的网页设计，对于提升企业的互联网品牌形象至关重要。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810" y="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6002190" y="-528718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 rot="10800000">
            <a:off x="-5080" y="6138000"/>
            <a:ext cx="12195175" cy="720000"/>
          </a:xfrm>
          <a:prstGeom prst="rect">
            <a:avLst/>
          </a:prstGeom>
          <a:solidFill>
            <a:srgbClr val="3A7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6002190" y="-49360"/>
            <a:ext cx="180000" cy="12194540"/>
          </a:xfrm>
          <a:prstGeom prst="rect">
            <a:avLst/>
          </a:prstGeom>
          <a:solidFill>
            <a:srgbClr val="82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A778E"/>
              </a:solidFill>
              <a:latin typeface="汉仪中黑简" panose="02010600000101010101" charset="-122"/>
              <a:ea typeface="汉仪中黑简" panose="02010600000101010101" charset="-122"/>
              <a:cs typeface="汉仪中黑简" panose="0201060000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38164" y="4279162"/>
            <a:ext cx="75763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400" dirty="0"/>
              <a:t>我们可以将策划人员或者页面设计师策划的用户体验功能实现，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Helvetica Neue"/>
              </a:rPr>
              <a:t>网站通过页面结构定位</a:t>
            </a:r>
            <a:r>
              <a:rPr lang="zh-CN" altLang="en-US" sz="2400" b="1" i="0" dirty="0">
                <a:solidFill>
                  <a:srgbClr val="333333"/>
                </a:solidFill>
                <a:effectLst/>
                <a:latin typeface="Helvetica Neue"/>
              </a:rPr>
              <a:t>，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Helvetica Neue"/>
              </a:rPr>
              <a:t>合理布局，图片文字处理，程序设计，数据库设计等一系列工作的总和，也是将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Helvetica Neue"/>
              </a:rPr>
              <a:t>UI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Helvetica Neue"/>
              </a:rPr>
              <a:t>设计师的图片用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Helvetica Neue"/>
              </a:rPr>
              <a:t>HTML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Helvetica Neue"/>
              </a:rPr>
              <a:t>方式展示出来。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76" y="1141582"/>
            <a:ext cx="7473918" cy="3028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WPS 演示</Application>
  <PresentationFormat>宽屏</PresentationFormat>
  <Paragraphs>141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汉仪中黑简</vt:lpstr>
      <vt:lpstr>微软雅黑</vt:lpstr>
      <vt:lpstr>黑体</vt:lpstr>
      <vt:lpstr>Times New Roman</vt:lpstr>
      <vt:lpstr>Helvetica Neue</vt:lpstr>
      <vt:lpstr>等线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Fortune</dc:creator>
  <cp:lastModifiedBy>满目山河。</cp:lastModifiedBy>
  <cp:revision>35</cp:revision>
  <dcterms:created xsi:type="dcterms:W3CDTF">2021-11-01T09:25:00Z</dcterms:created>
  <dcterms:modified xsi:type="dcterms:W3CDTF">2022-06-06T08:50:17Z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2052-11.1.0.11579</vt:lpwstr>
  </property>
  <property fmtid="{D5CDD505-2E9C-101B-9397-08002B2CF9AE}" pid="3" name="KSOTemplateUUID">
    <vt:lpwstr>v1.0_mb_AqjIgutNP6X8Fkofz64v2w==</vt:lpwstr>
  </property>
  <property fmtid="{D5CDD505-2E9C-101B-9397-08002B2CF9AE}" pid="4" name="ICV">
    <vt:lpwstr>CD0EA3E3E8A1499CBD5DEE944268E389</vt:lpwstr>
  </property>
</Properties>
</file>