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9" r:id="rId3"/>
    <p:sldId id="290" r:id="rId4"/>
    <p:sldId id="291" r:id="rId5"/>
    <p:sldId id="313" r:id="rId6"/>
    <p:sldId id="341" r:id="rId7"/>
    <p:sldId id="317" r:id="rId8"/>
    <p:sldId id="315" r:id="rId9"/>
    <p:sldId id="318" r:id="rId10"/>
    <p:sldId id="336" r:id="rId11"/>
    <p:sldId id="316" r:id="rId12"/>
    <p:sldId id="314" r:id="rId13"/>
    <p:sldId id="293" r:id="rId14"/>
    <p:sldId id="320" r:id="rId15"/>
    <p:sldId id="29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1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BEB9E-578C-45E4-8F43-51DF6598A0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16998-3AB9-4642-B8DF-66D37B14DC3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392000" y="229997"/>
            <a:ext cx="3408000" cy="775537"/>
            <a:chOff x="4392000" y="229997"/>
            <a:chExt cx="3408000" cy="775537"/>
          </a:xfrm>
        </p:grpSpPr>
        <p:sp>
          <p:nvSpPr>
            <p:cNvPr id="6" name="文本框 5"/>
            <p:cNvSpPr txBox="1"/>
            <p:nvPr/>
          </p:nvSpPr>
          <p:spPr>
            <a:xfrm>
              <a:off x="4392000" y="229997"/>
              <a:ext cx="340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1"/>
                  </a:solidFill>
                  <a:cs typeface="+mn-ea"/>
                  <a:sym typeface="+mn-lt"/>
                </a:rPr>
                <a:t>下步工作重点</a:t>
              </a:r>
              <a:endParaRPr lang="zh-CN" altLang="en-US" sz="3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36001" y="933534"/>
              <a:ext cx="720000" cy="7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545167" y="969534"/>
              <a:ext cx="11304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14850" y="969534"/>
              <a:ext cx="1131985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392000" y="229997"/>
            <a:ext cx="3408000" cy="775537"/>
            <a:chOff x="4392000" y="229997"/>
            <a:chExt cx="3408000" cy="775537"/>
          </a:xfrm>
        </p:grpSpPr>
        <p:sp>
          <p:nvSpPr>
            <p:cNvPr id="6" name="文本框 5"/>
            <p:cNvSpPr txBox="1"/>
            <p:nvPr/>
          </p:nvSpPr>
          <p:spPr>
            <a:xfrm>
              <a:off x="4392000" y="229997"/>
              <a:ext cx="340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1"/>
                  </a:solidFill>
                  <a:cs typeface="+mn-ea"/>
                  <a:sym typeface="+mn-lt"/>
                </a:rPr>
                <a:t>前期工作亮点</a:t>
              </a:r>
              <a:endParaRPr lang="zh-CN" altLang="en-US" sz="3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36001" y="933534"/>
              <a:ext cx="720000" cy="7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545167" y="969534"/>
              <a:ext cx="11304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14850" y="969534"/>
              <a:ext cx="1131985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392000" y="229997"/>
            <a:ext cx="3408000" cy="775537"/>
            <a:chOff x="4392000" y="229997"/>
            <a:chExt cx="3408000" cy="775537"/>
          </a:xfrm>
        </p:grpSpPr>
        <p:sp>
          <p:nvSpPr>
            <p:cNvPr id="6" name="文本框 5"/>
            <p:cNvSpPr txBox="1"/>
            <p:nvPr/>
          </p:nvSpPr>
          <p:spPr>
            <a:xfrm>
              <a:off x="4392000" y="229997"/>
              <a:ext cx="340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1"/>
                  </a:solidFill>
                  <a:cs typeface="+mn-ea"/>
                  <a:sym typeface="+mn-lt"/>
                </a:rPr>
                <a:t>主要做法经验</a:t>
              </a:r>
              <a:endParaRPr lang="zh-CN" altLang="en-US" sz="3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36001" y="933534"/>
              <a:ext cx="720000" cy="7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545167" y="969534"/>
              <a:ext cx="11304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14850" y="969534"/>
              <a:ext cx="1131985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392000" y="229997"/>
            <a:ext cx="3408000" cy="775537"/>
            <a:chOff x="4392000" y="229997"/>
            <a:chExt cx="3408000" cy="775537"/>
          </a:xfrm>
        </p:grpSpPr>
        <p:sp>
          <p:nvSpPr>
            <p:cNvPr id="6" name="文本框 5"/>
            <p:cNvSpPr txBox="1"/>
            <p:nvPr/>
          </p:nvSpPr>
          <p:spPr>
            <a:xfrm>
              <a:off x="4392000" y="229997"/>
              <a:ext cx="340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1"/>
                  </a:solidFill>
                  <a:cs typeface="+mn-ea"/>
                  <a:sym typeface="+mn-lt"/>
                </a:rPr>
                <a:t>当前形式分析</a:t>
              </a:r>
              <a:endParaRPr lang="zh-CN" altLang="en-US" sz="3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36001" y="933534"/>
              <a:ext cx="720000" cy="7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545167" y="969534"/>
              <a:ext cx="11304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14850" y="969534"/>
              <a:ext cx="1131985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hyperlink" Target="https://v.youku.com/v_show/id_XNTE3ODk0Njk2OA==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82267" y="1980868"/>
            <a:ext cx="8027467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团队第三次外出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233061" y="1843172"/>
            <a:ext cx="77194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2233061" y="3132957"/>
            <a:ext cx="77194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3599397" y="4321165"/>
            <a:ext cx="397104" cy="397104"/>
            <a:chOff x="891974" y="4415843"/>
            <a:chExt cx="450443" cy="450443"/>
          </a:xfrm>
        </p:grpSpPr>
        <p:sp>
          <p:nvSpPr>
            <p:cNvPr id="56" name="椭圆 55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038352" y="4348733"/>
            <a:ext cx="178308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cs typeface="+mn-ea"/>
                <a:sym typeface="+mn-lt"/>
              </a:rPr>
              <a:t>汇报人：伍拾壹团队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233449" y="4338945"/>
            <a:ext cx="397104" cy="397104"/>
            <a:chOff x="891974" y="4415843"/>
            <a:chExt cx="450443" cy="450443"/>
          </a:xfrm>
        </p:grpSpPr>
        <p:sp>
          <p:nvSpPr>
            <p:cNvPr id="60" name="椭圆 59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6729554" y="4366513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1400" b="1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400" b="1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2021.7.8</a:t>
            </a:r>
            <a:endParaRPr lang="zh-CN" altLang="en-US" sz="1400" b="1" kern="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任意多边形: 形状 62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任意多边形: 形状 63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任意多边形: 形状 6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563110" y="83185"/>
            <a:ext cx="3208655" cy="1666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65314" y="146685"/>
            <a:ext cx="2441694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交流过程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09940" y="3096665"/>
            <a:ext cx="7782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      在线上再次进行反复确认与沟通</a:t>
            </a:r>
            <a:endParaRPr lang="en-US" altLang="zh-CN" sz="3200" dirty="0"/>
          </a:p>
          <a:p>
            <a:r>
              <a:rPr lang="zh-CN" altLang="en-US" sz="3200" dirty="0"/>
              <a:t>终于对网页设计与制作的需求确定并签订。</a:t>
            </a:r>
            <a:endParaRPr lang="zh-CN" altLang="en-US" sz="3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13" y="1054229"/>
            <a:ext cx="3163537" cy="5624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65314" y="146685"/>
            <a:ext cx="2441694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交流过程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06675" y="3244850"/>
            <a:ext cx="8322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linkClick r:id="rId1" action="ppaction://hlinkfile"/>
              </a:rPr>
              <a:t>https://v.youku.com/v_show/id_XNTE3ODk0Njk2OA==.html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: 形状 43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: 形状 4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25395" y="1322698"/>
            <a:ext cx="2541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i="1" dirty="0">
                <a:ln>
                  <a:gradFill>
                    <a:gsLst>
                      <a:gs pos="0">
                        <a:schemeClr val="accent1"/>
                      </a:gs>
                      <a:gs pos="82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n-ea"/>
              </a:rPr>
              <a:t>PART 03</a:t>
            </a:r>
            <a:endParaRPr lang="zh-CN" altLang="en-US" sz="4400" b="1" i="1" dirty="0">
              <a:ln>
                <a:gradFill>
                  <a:gsLst>
                    <a:gs pos="0">
                      <a:schemeClr val="accent1"/>
                    </a:gs>
                    <a:gs pos="82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75660" y="1963828"/>
            <a:ext cx="544068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1"/>
                </a:solidFill>
                <a:cs typeface="+mn-ea"/>
                <a:sym typeface="+mn-lt"/>
              </a:rPr>
              <a:t>心得</a:t>
            </a:r>
            <a:endParaRPr lang="zh-CN" altLang="en-US" sz="6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482741" y="1876665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482741" y="3158987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: 圆角 51"/>
          <p:cNvSpPr/>
          <p:nvPr/>
        </p:nvSpPr>
        <p:spPr>
          <a:xfrm>
            <a:off x="5556000" y="4295693"/>
            <a:ext cx="108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总结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89112" y="2409424"/>
            <a:ext cx="64171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甲方爸爸很“威武”</a:t>
            </a:r>
            <a:endParaRPr lang="en-US" altLang="zh-CN" sz="5400" b="1" dirty="0">
              <a:solidFill>
                <a:srgbClr val="FF0000"/>
              </a:solidFill>
            </a:endParaRPr>
          </a:p>
          <a:p>
            <a:endParaRPr lang="en-US" altLang="zh-CN" sz="5400" b="1" dirty="0">
              <a:solidFill>
                <a:srgbClr val="FF0000"/>
              </a:solidFill>
            </a:endParaRPr>
          </a:p>
          <a:p>
            <a:r>
              <a:rPr lang="zh-CN" altLang="en-US" sz="5400" b="1" dirty="0">
                <a:solidFill>
                  <a:srgbClr val="FF0000"/>
                </a:solidFill>
              </a:rPr>
              <a:t>乙方真的很难做！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82267" y="1980233"/>
            <a:ext cx="80274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汇报完毕 感谢观看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233061" y="1843172"/>
            <a:ext cx="77194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2233061" y="3132957"/>
            <a:ext cx="77194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3714967" y="4338945"/>
            <a:ext cx="397104" cy="397104"/>
            <a:chOff x="891974" y="4415843"/>
            <a:chExt cx="450443" cy="450443"/>
          </a:xfrm>
        </p:grpSpPr>
        <p:sp>
          <p:nvSpPr>
            <p:cNvPr id="56" name="椭圆 55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228217" y="4374768"/>
            <a:ext cx="1783080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cs typeface="+mn-ea"/>
                <a:sym typeface="+mn-lt"/>
              </a:rPr>
              <a:t>汇报人：伍拾壹团队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252499" y="4338945"/>
            <a:ext cx="397104" cy="397104"/>
            <a:chOff x="891974" y="4415843"/>
            <a:chExt cx="450443" cy="450443"/>
          </a:xfrm>
        </p:grpSpPr>
        <p:sp>
          <p:nvSpPr>
            <p:cNvPr id="60" name="椭圆 59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6737174" y="4374768"/>
            <a:ext cx="1477010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1400" b="1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400" b="1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2021.7.8</a:t>
            </a:r>
            <a:endParaRPr lang="zh-CN" altLang="en-US" sz="1400" b="1" kern="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任意多边形: 形状 62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任意多边形: 形状 63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任意多边形: 形状 6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44085" y="304165"/>
            <a:ext cx="2418080" cy="1255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任意多边形: 形状 74"/>
          <p:cNvSpPr/>
          <p:nvPr/>
        </p:nvSpPr>
        <p:spPr>
          <a:xfrm>
            <a:off x="-2540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任意多边形: 形状 75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任意多边形: 形状 76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06772" y="460909"/>
            <a:ext cx="1978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accent1"/>
                </a:solidFill>
              </a:rPr>
              <a:t>目录</a:t>
            </a:r>
            <a:endParaRPr lang="zh-CN" altLang="en-US" sz="6000" b="1" dirty="0">
              <a:solidFill>
                <a:schemeClr val="accent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37418" y="1574959"/>
            <a:ext cx="1717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accent1"/>
                </a:solidFill>
              </a:rPr>
              <a:t>CONTENT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281463" y="1476572"/>
            <a:ext cx="1629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952500" y="2829186"/>
            <a:ext cx="2357755" cy="1200329"/>
            <a:chOff x="1463040" y="2439569"/>
            <a:chExt cx="2357755" cy="1200329"/>
          </a:xfrm>
        </p:grpSpPr>
        <p:sp>
          <p:nvSpPr>
            <p:cNvPr id="29" name="文本框 28"/>
            <p:cNvSpPr txBox="1"/>
            <p:nvPr/>
          </p:nvSpPr>
          <p:spPr>
            <a:xfrm>
              <a:off x="1463040" y="2439569"/>
              <a:ext cx="10310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7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611755" y="2734844"/>
              <a:ext cx="12090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accent1"/>
                  </a:solidFill>
                  <a:cs typeface="+mn-ea"/>
                  <a:sym typeface="+mn-lt"/>
                </a:rPr>
                <a:t>准备</a:t>
              </a:r>
              <a:endParaRPr lang="zh-CN" altLang="en-US" sz="32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503617" y="2663295"/>
              <a:ext cx="0" cy="75287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4707890" y="2792730"/>
            <a:ext cx="3210625" cy="1198880"/>
            <a:chOff x="1360355" y="2439569"/>
            <a:chExt cx="3210576" cy="1188354"/>
          </a:xfrm>
        </p:grpSpPr>
        <p:sp>
          <p:nvSpPr>
            <p:cNvPr id="36" name="文本框 35"/>
            <p:cNvSpPr txBox="1"/>
            <p:nvPr/>
          </p:nvSpPr>
          <p:spPr>
            <a:xfrm>
              <a:off x="1360355" y="2439569"/>
              <a:ext cx="1143262" cy="1188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7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683653" y="2745891"/>
              <a:ext cx="1887278" cy="579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accent1"/>
                  </a:solidFill>
                  <a:cs typeface="+mn-ea"/>
                  <a:sym typeface="+mn-lt"/>
                </a:rPr>
                <a:t>交流过程</a:t>
              </a:r>
              <a:endParaRPr lang="zh-CN" altLang="en-US" sz="32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2503617" y="2663295"/>
              <a:ext cx="0" cy="75287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8575106" y="2798708"/>
            <a:ext cx="2372437" cy="1200329"/>
            <a:chOff x="1345631" y="2439569"/>
            <a:chExt cx="2372437" cy="1200329"/>
          </a:xfrm>
        </p:grpSpPr>
        <p:sp>
          <p:nvSpPr>
            <p:cNvPr id="63" name="文本框 62"/>
            <p:cNvSpPr txBox="1"/>
            <p:nvPr/>
          </p:nvSpPr>
          <p:spPr>
            <a:xfrm>
              <a:off x="1345631" y="2439569"/>
              <a:ext cx="116891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7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611898" y="2747796"/>
              <a:ext cx="110617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accent1"/>
                  </a:solidFill>
                  <a:cs typeface="+mn-ea"/>
                  <a:sym typeface="+mn-lt"/>
                </a:rPr>
                <a:t>心得</a:t>
              </a:r>
              <a:endParaRPr lang="zh-CN" altLang="en-US" sz="32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2503617" y="2663295"/>
              <a:ext cx="0" cy="75287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: 形状 43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: 形状 4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25395" y="1322698"/>
            <a:ext cx="2541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i="1" dirty="0">
                <a:ln>
                  <a:gradFill>
                    <a:gsLst>
                      <a:gs pos="0">
                        <a:schemeClr val="accent1"/>
                      </a:gs>
                      <a:gs pos="82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n-ea"/>
              </a:rPr>
              <a:t>PART 01</a:t>
            </a:r>
            <a:endParaRPr lang="zh-CN" altLang="en-US" sz="4400" b="1" i="1" dirty="0">
              <a:ln>
                <a:gradFill>
                  <a:gsLst>
                    <a:gs pos="0">
                      <a:schemeClr val="accent1"/>
                    </a:gs>
                    <a:gs pos="82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75660" y="1963828"/>
            <a:ext cx="544068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1"/>
                </a:solidFill>
                <a:cs typeface="+mn-ea"/>
                <a:sym typeface="+mn-lt"/>
              </a:rPr>
              <a:t>准备</a:t>
            </a:r>
            <a:endParaRPr lang="zh-CN" altLang="en-US" sz="6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482741" y="1876665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482741" y="3158987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: 圆角 51"/>
          <p:cNvSpPr/>
          <p:nvPr/>
        </p:nvSpPr>
        <p:spPr>
          <a:xfrm>
            <a:off x="5556000" y="4295693"/>
            <a:ext cx="108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16187" y="5443976"/>
            <a:ext cx="10820184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为了能够顺利促成项目，对调研文档，需求文档进行反复修改，确保万无一失。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29568" y="146685"/>
            <a:ext cx="1313180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准备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2" y="1651635"/>
            <a:ext cx="5073799" cy="3273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57" y="1651635"/>
            <a:ext cx="5343842" cy="3273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: 形状 43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: 形状 4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38065" y="1322698"/>
            <a:ext cx="251587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i="1" dirty="0">
                <a:ln>
                  <a:gradFill>
                    <a:gsLst>
                      <a:gs pos="0">
                        <a:schemeClr val="accent1"/>
                      </a:gs>
                      <a:gs pos="82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n-ea"/>
              </a:rPr>
              <a:t>PART 02</a:t>
            </a:r>
            <a:endParaRPr lang="zh-CN" altLang="en-US" sz="4400" b="1" i="1" dirty="0">
              <a:ln>
                <a:gradFill>
                  <a:gsLst>
                    <a:gs pos="0">
                      <a:schemeClr val="accent1"/>
                    </a:gs>
                    <a:gs pos="82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75660" y="1963828"/>
            <a:ext cx="544068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1"/>
                </a:solidFill>
                <a:cs typeface="+mn-ea"/>
                <a:sym typeface="+mn-lt"/>
              </a:rPr>
              <a:t>交流过程</a:t>
            </a:r>
            <a:endParaRPr lang="zh-CN" altLang="en-US" sz="6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482741" y="1876665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482741" y="3158987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: 圆角 51"/>
          <p:cNvSpPr/>
          <p:nvPr/>
        </p:nvSpPr>
        <p:spPr>
          <a:xfrm>
            <a:off x="5556000" y="4295693"/>
            <a:ext cx="108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65313" y="146685"/>
            <a:ext cx="2441694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交流过程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30949" y="5941874"/>
            <a:ext cx="731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与甲方介绍调研文档，并提出制作建议与想法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39" y="1187469"/>
            <a:ext cx="7948692" cy="4483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65313" y="146685"/>
            <a:ext cx="2441694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交流过程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79" y="1224707"/>
            <a:ext cx="7816641" cy="440858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30949" y="5941874"/>
            <a:ext cx="731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与甲方沟通具体网页实现的需求，并同步记录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过程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66604" y="6019165"/>
            <a:ext cx="9535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在确定页面数量与相关效果时，提案基本都被反驳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746" y="1274125"/>
            <a:ext cx="7776507" cy="438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65314" y="146685"/>
            <a:ext cx="2441694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交流过程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00539" y="2958388"/>
            <a:ext cx="41344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/>
              <a:t>心力交瘁</a:t>
            </a:r>
            <a:endParaRPr lang="en-US" altLang="zh-CN" sz="4400" dirty="0"/>
          </a:p>
          <a:p>
            <a:r>
              <a:rPr lang="zh-CN" altLang="en-US" sz="4400" dirty="0"/>
              <a:t>喝杯肥宅快乐水</a:t>
            </a:r>
            <a:endParaRPr lang="en-US" altLang="zh-CN" sz="4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42" y="1467852"/>
            <a:ext cx="4884821" cy="4884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自定义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3F70"/>
      </a:accent1>
      <a:accent2>
        <a:srgbClr val="F6C90A"/>
      </a:accent2>
      <a:accent3>
        <a:srgbClr val="222A35"/>
      </a:accent3>
      <a:accent4>
        <a:srgbClr val="323F4F"/>
      </a:accent4>
      <a:accent5>
        <a:srgbClr val="8496B0"/>
      </a:accent5>
      <a:accent6>
        <a:srgbClr val="ADB9CA"/>
      </a:accent6>
      <a:hlink>
        <a:srgbClr val="D6DCE4"/>
      </a:hlink>
      <a:folHlink>
        <a:srgbClr val="FFFFFF"/>
      </a:folHlink>
    </a:clrScheme>
    <a:fontScheme name="tkyus2e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350</Words>
  <Application>WPS 演示</Application>
  <PresentationFormat>宽屏</PresentationFormat>
  <Paragraphs>76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Impact</vt:lpstr>
      <vt:lpstr>微软雅黑</vt:lpstr>
      <vt:lpstr>Arial Unicode MS</vt:lpstr>
      <vt:lpstr>等线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李博</dc:creator>
  <cp:lastModifiedBy>李江南</cp:lastModifiedBy>
  <cp:revision>75</cp:revision>
  <dcterms:created xsi:type="dcterms:W3CDTF">2020-02-02T04:06:00Z</dcterms:created>
  <dcterms:modified xsi:type="dcterms:W3CDTF">2021-07-08T00:00:17Z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7CF53FAC06F441FB8B46601D86E815A8</vt:lpwstr>
  </property>
  <property fmtid="{D5CDD505-2E9C-101B-9397-08002B2CF9AE}" pid="3" name="KSOProductBuildVer">
    <vt:lpwstr>2052-11.1.0.10578</vt:lpwstr>
  </property>
</Properties>
</file>