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1" r:id="rId4"/>
    <p:sldId id="410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C6E5-B999-4098-B18C-1F8CE78BEF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5" Type="http://schemas.openxmlformats.org/officeDocument/2006/relationships/tags" Target="../tags/tag17.xml"/><Relationship Id="rId24" Type="http://schemas.openxmlformats.org/officeDocument/2006/relationships/tags" Target="../tags/tag16.xml"/><Relationship Id="rId23" Type="http://schemas.openxmlformats.org/officeDocument/2006/relationships/tags" Target="../tags/tag15.xml"/><Relationship Id="rId22" Type="http://schemas.openxmlformats.org/officeDocument/2006/relationships/tags" Target="../tags/tag14.xml"/><Relationship Id="rId21" Type="http://schemas.openxmlformats.org/officeDocument/2006/relationships/tags" Target="../tags/tag13.xml"/><Relationship Id="rId20" Type="http://schemas.openxmlformats.org/officeDocument/2006/relationships/image" Target="../media/image7.png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image" Target="../media/image6.png"/><Relationship Id="rId17" Type="http://schemas.openxmlformats.org/officeDocument/2006/relationships/tags" Target="../tags/tag11.xml"/><Relationship Id="rId16" Type="http://schemas.openxmlformats.org/officeDocument/2006/relationships/image" Target="../media/image5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image" Target="../media/image4.png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8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image" Target="../media/image2.png"/><Relationship Id="rId5" Type="http://schemas.openxmlformats.org/officeDocument/2006/relationships/tags" Target="../tags/tag86.xml"/><Relationship Id="rId4" Type="http://schemas.openxmlformats.org/officeDocument/2006/relationships/image" Target="../media/image1.png"/><Relationship Id="rId3" Type="http://schemas.openxmlformats.org/officeDocument/2006/relationships/tags" Target="../tags/tag85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image" Target="../media/image7.png"/><Relationship Id="rId2" Type="http://schemas.openxmlformats.org/officeDocument/2006/relationships/tags" Target="../tags/tag84.xml"/><Relationship Id="rId19" Type="http://schemas.openxmlformats.org/officeDocument/2006/relationships/tags" Target="../tags/tag95.xml"/><Relationship Id="rId18" Type="http://schemas.openxmlformats.org/officeDocument/2006/relationships/image" Target="../media/image6.png"/><Relationship Id="rId17" Type="http://schemas.openxmlformats.org/officeDocument/2006/relationships/tags" Target="../tags/tag94.xml"/><Relationship Id="rId16" Type="http://schemas.openxmlformats.org/officeDocument/2006/relationships/image" Target="../media/image5.png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image" Target="../media/image4.png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8.png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8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8.png"/><Relationship Id="rId2" Type="http://schemas.openxmlformats.org/officeDocument/2006/relationships/tags" Target="../tags/tag113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8.png"/><Relationship Id="rId2" Type="http://schemas.openxmlformats.org/officeDocument/2006/relationships/tags" Target="../tags/tag121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8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8.png"/><Relationship Id="rId2" Type="http://schemas.openxmlformats.org/officeDocument/2006/relationships/tags" Target="../tags/tag13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13.png"/><Relationship Id="rId5" Type="http://schemas.openxmlformats.org/officeDocument/2006/relationships/tags" Target="../tags/tag149.xml"/><Relationship Id="rId4" Type="http://schemas.openxmlformats.org/officeDocument/2006/relationships/image" Target="../media/image12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9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8.png"/><Relationship Id="rId2" Type="http://schemas.openxmlformats.org/officeDocument/2006/relationships/tags" Target="../tags/tag44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11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3941" y="227965"/>
            <a:ext cx="5349875" cy="6708775"/>
            <a:chOff x="7" y="587"/>
            <a:chExt cx="8425" cy="1056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10" name="流程图: 延期 9"/>
          <p:cNvSpPr/>
          <p:nvPr>
            <p:custDataLst>
              <p:tags r:id="rId7"/>
            </p:custDataLst>
          </p:nvPr>
        </p:nvSpPr>
        <p:spPr>
          <a:xfrm flipH="1">
            <a:off x="2901950" y="7620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1" name="图片 10" descr="60076ba32008fed45d0337233ef2a29a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3559810" y="4086225"/>
            <a:ext cx="8590915" cy="2835275"/>
          </a:xfrm>
          <a:prstGeom prst="rect">
            <a:avLst/>
          </a:prstGeom>
        </p:spPr>
      </p:pic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 flipH="1">
            <a:off x="5172187" y="368300"/>
            <a:ext cx="7078233" cy="2336053"/>
            <a:chOff x="4985" y="560"/>
            <a:chExt cx="13529" cy="4465"/>
          </a:xfrm>
        </p:grpSpPr>
        <p:pic>
          <p:nvPicPr>
            <p:cNvPr id="13" name="图片 12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4" name="椭圆 13"/>
            <p:cNvSpPr/>
            <p:nvPr>
              <p:custDataLst>
                <p:tags r:id="rId13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椭圆 14"/>
            <p:cNvSpPr/>
            <p:nvPr>
              <p:custDataLst>
                <p:tags r:id="rId14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>
            <a:lum bright="18000"/>
          </a:blip>
          <a:srcRect/>
          <a:stretch>
            <a:fillRect/>
          </a:stretch>
        </p:blipFill>
        <p:spPr>
          <a:xfrm>
            <a:off x="4404678" y="2966085"/>
            <a:ext cx="1482725" cy="381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>
            <a:lum bright="48000"/>
          </a:blip>
          <a:srcRect/>
          <a:stretch>
            <a:fillRect/>
          </a:stretch>
        </p:blipFill>
        <p:spPr>
          <a:xfrm flipH="1">
            <a:off x="8231188" y="4241794"/>
            <a:ext cx="2673985" cy="686435"/>
          </a:xfrm>
          <a:prstGeom prst="rect">
            <a:avLst/>
          </a:prstGeom>
        </p:spPr>
      </p:pic>
      <p:pic>
        <p:nvPicPr>
          <p:cNvPr id="21" name="图片 20" descr="90b9e84ed701da1599f8f5c551cd62cb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lum bright="72000"/>
          </a:blip>
          <a:srcRect/>
          <a:stretch>
            <a:fillRect/>
          </a:stretch>
        </p:blipFill>
        <p:spPr>
          <a:xfrm>
            <a:off x="6051233" y="3215640"/>
            <a:ext cx="3075940" cy="76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1"/>
            </p:custDataLst>
          </p:nvPr>
        </p:nvSpPr>
        <p:spPr>
          <a:xfrm>
            <a:off x="5109197" y="2076653"/>
            <a:ext cx="5492140" cy="1834074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 b="0" spc="6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5109197" y="3949694"/>
            <a:ext cx="5492140" cy="56485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273050"/>
            <a:ext cx="11905614" cy="6584951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852" y="268661"/>
            <a:ext cx="5349875" cy="6708775"/>
            <a:chOff x="7" y="587"/>
            <a:chExt cx="8425" cy="1056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9" name="流程图: 延期 8"/>
          <p:cNvSpPr/>
          <p:nvPr>
            <p:custDataLst>
              <p:tags r:id="rId7"/>
            </p:custDataLst>
          </p:nvPr>
        </p:nvSpPr>
        <p:spPr>
          <a:xfrm flipH="1">
            <a:off x="2901950" y="7620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1200" cap="all" baseline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 descr="60076ba32008fed45d0337233ef2a29a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3559810" y="4086225"/>
            <a:ext cx="8590915" cy="2835275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 flipH="1">
            <a:off x="5172710" y="368300"/>
            <a:ext cx="7077710" cy="2335530"/>
            <a:chOff x="4985" y="560"/>
            <a:chExt cx="13528" cy="446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3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kern="1200" cap="all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kern="1200" cap="all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>
            <a:lum bright="18000"/>
          </a:blip>
          <a:srcRect/>
          <a:stretch>
            <a:fillRect/>
          </a:stretch>
        </p:blipFill>
        <p:spPr>
          <a:xfrm>
            <a:off x="4404678" y="2966085"/>
            <a:ext cx="1482725" cy="381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>
            <a:lum bright="48000"/>
          </a:blip>
          <a:srcRect/>
          <a:stretch>
            <a:fillRect/>
          </a:stretch>
        </p:blipFill>
        <p:spPr>
          <a:xfrm flipH="1">
            <a:off x="7761288" y="3905250"/>
            <a:ext cx="2673985" cy="686435"/>
          </a:xfrm>
          <a:prstGeom prst="rect">
            <a:avLst/>
          </a:prstGeom>
        </p:spPr>
      </p:pic>
      <p:pic>
        <p:nvPicPr>
          <p:cNvPr id="17" name="图片 16" descr="90b9e84ed701da1599f8f5c551cd62cb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lum bright="72000"/>
          </a:blip>
          <a:srcRect/>
          <a:stretch>
            <a:fillRect/>
          </a:stretch>
        </p:blipFill>
        <p:spPr>
          <a:xfrm>
            <a:off x="6051233" y="3215640"/>
            <a:ext cx="3075940" cy="76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5533390" y="2251710"/>
            <a:ext cx="5085715" cy="162941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5533268" y="3916681"/>
            <a:ext cx="5085464" cy="52623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8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0544175" y="5905500"/>
            <a:ext cx="1647825" cy="952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-4128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36830" y="2948305"/>
            <a:ext cx="1613535" cy="1555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 flipH="1">
            <a:off x="10615295" y="2948305"/>
            <a:ext cx="1578610" cy="1555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flipH="1">
            <a:off x="3695065" y="-256540"/>
            <a:ext cx="8722995" cy="2823210"/>
            <a:chOff x="4985" y="560"/>
            <a:chExt cx="13528" cy="4464"/>
          </a:xfrm>
        </p:grpSpPr>
        <p:pic>
          <p:nvPicPr>
            <p:cNvPr id="8" name="图片 7" descr="60076ba32008fed45d0337233ef2a29a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lum bright="-6000"/>
            </a:blip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 flipH="1">
            <a:off x="-5848" y="1301236"/>
            <a:ext cx="12206913" cy="5300859"/>
            <a:chOff x="4857" y="-184"/>
            <a:chExt cx="12473" cy="483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lum bright="-12000"/>
            </a:blip>
            <a:srcRect/>
            <a:stretch>
              <a:fillRect/>
            </a:stretch>
          </p:blipFill>
          <p:spPr>
            <a:xfrm>
              <a:off x="4857" y="-184"/>
              <a:ext cx="12473" cy="430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7586" y="2759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074035" y="3040380"/>
            <a:ext cx="6044565" cy="91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073811" y="3987277"/>
            <a:ext cx="6044379" cy="142853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6776085" y="-243205"/>
            <a:ext cx="5459095" cy="7098030"/>
          </a:xfrm>
          <a:prstGeom prst="rect">
            <a:avLst/>
          </a:prstGeom>
        </p:spPr>
      </p:pic>
      <p:sp>
        <p:nvSpPr>
          <p:cNvPr id="7" name="流程图: 延期 6"/>
          <p:cNvSpPr/>
          <p:nvPr>
            <p:custDataLst>
              <p:tags r:id="rId4"/>
            </p:custDataLst>
          </p:nvPr>
        </p:nvSpPr>
        <p:spPr>
          <a:xfrm>
            <a:off x="2961640" y="12065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273050"/>
            <a:ext cx="11905614" cy="6584951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1.xml"/><Relationship Id="rId4" Type="http://schemas.openxmlformats.org/officeDocument/2006/relationships/tags" Target="../tags/tag214.xml"/><Relationship Id="rId3" Type="http://schemas.openxmlformats.org/officeDocument/2006/relationships/image" Target="../media/image21.jpe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2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18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hemeOverride" Target="../theme/themeOverride3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7.jpeg"/><Relationship Id="rId3" Type="http://schemas.openxmlformats.org/officeDocument/2006/relationships/tags" Target="../tags/tag192.xml"/><Relationship Id="rId2" Type="http://schemas.openxmlformats.org/officeDocument/2006/relationships/image" Target="../media/image16.jpeg"/><Relationship Id="rId1" Type="http://schemas.openxmlformats.org/officeDocument/2006/relationships/tags" Target="../tags/tag19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197.xml"/><Relationship Id="rId3" Type="http://schemas.openxmlformats.org/officeDocument/2006/relationships/image" Target="../media/image18.jpeg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7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zh-CN" sz="2220" b="1">
                <a:latin typeface="黑体" panose="02010609060101010101" charset="-122"/>
                <a:ea typeface="黑体" panose="02010609060101010101" charset="-122"/>
                <a:sym typeface="+mn-ea"/>
              </a:rPr>
              <a:t>五艳组团队企业官方网站项目验收汇报</a:t>
            </a:r>
            <a:r>
              <a:rPr lang="en-US" altLang="zh-CN" sz="2220" b="1">
                <a:latin typeface="黑体" panose="02010609060101010101" charset="-122"/>
                <a:ea typeface="黑体" panose="02010609060101010101" charset="-122"/>
                <a:sym typeface="+mn-ea"/>
              </a:rPr>
              <a:t>PPT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1780" b="1">
                <a:latin typeface="黑体" panose="02010609060101010101" charset="-122"/>
                <a:ea typeface="黑体" panose="02010609060101010101" charset="-122"/>
                <a:cs typeface="汉仪糯米团简" panose="00020600040101010101" charset="-122"/>
                <a:sym typeface="+mn-ea"/>
              </a:rPr>
              <a:t>汇报人：唐艺文</a:t>
            </a:r>
            <a:r>
              <a:rPr lang="zh-CN" altLang="en-US" sz="1780" b="1">
                <a:latin typeface="汉仪糯米团简" panose="00020600040101010101" charset="-122"/>
                <a:ea typeface="汉仪糯米团简" panose="00020600040101010101" charset="-122"/>
                <a:cs typeface="汉仪糯米团简" panose="00020600040101010101" charset="-122"/>
                <a:sym typeface="+mn-ea"/>
              </a:rPr>
              <a:t>     </a:t>
            </a:r>
            <a:r>
              <a:rPr lang="en-US" altLang="zh-CN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2020</a:t>
            </a:r>
            <a:r>
              <a:rPr lang="zh-CN" altLang="en-US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11</a:t>
            </a:r>
            <a:r>
              <a:rPr lang="zh-CN" altLang="en-US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26</a:t>
            </a:r>
            <a:r>
              <a:rPr lang="zh-CN" altLang="en-US" sz="1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endParaRPr lang="zh-CN" altLang="en-US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983457" y="946978"/>
            <a:ext cx="2225086" cy="2209800"/>
          </a:xfrm>
          <a:prstGeom prst="rect">
            <a:avLst/>
          </a:prstGeom>
          <a:noFill/>
        </p:spPr>
        <p:txBody>
          <a:bodyPr vert="eaVert" wrap="square" rtlCol="0">
            <a:normAutofit fontScale="90000"/>
          </a:bodyPr>
          <a:lstStyle/>
          <a:p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叁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52484" y="2841818"/>
            <a:ext cx="6044379" cy="798120"/>
          </a:xfrm>
        </p:spPr>
        <p:txBody>
          <a:bodyPr>
            <a:normAutofit/>
          </a:bodyPr>
          <a:p>
            <a:r>
              <a:rPr lang="zh-CN" altLang="en-US" sz="2665" dirty="0"/>
              <a:t>遇到的问题及应对措施</a:t>
            </a:r>
            <a:endParaRPr lang="zh-CN" altLang="en-US" sz="2665" dirty="0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20404" y="1188913"/>
            <a:ext cx="6044379" cy="798120"/>
          </a:xfrm>
        </p:spPr>
        <p:txBody>
          <a:bodyPr>
            <a:normAutofit/>
          </a:bodyPr>
          <a:p>
            <a:r>
              <a:rPr lang="zh-CN" altLang="en-US" sz="3110" dirty="0"/>
              <a:t>遇到的问题及应对措施</a:t>
            </a:r>
            <a:endParaRPr lang="zh-CN" altLang="en-US" sz="3110" dirty="0"/>
          </a:p>
        </p:txBody>
      </p:sp>
      <p:sp>
        <p:nvSpPr>
          <p:cNvPr id="4" name="Freeform 19"/>
          <p:cNvSpPr/>
          <p:nvPr/>
        </p:nvSpPr>
        <p:spPr bwMode="auto">
          <a:xfrm>
            <a:off x="2029619" y="2597157"/>
            <a:ext cx="8729663" cy="0"/>
          </a:xfrm>
          <a:custGeom>
            <a:avLst/>
            <a:gdLst>
              <a:gd name="T0" fmla="*/ 0 w 24000"/>
              <a:gd name="T1" fmla="*/ 24000 w 240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4000">
                <a:moveTo>
                  <a:pt x="0" y="0"/>
                </a:moveTo>
                <a:cubicBezTo>
                  <a:pt x="24000" y="0"/>
                  <a:pt x="24000" y="0"/>
                  <a:pt x="24000" y="0"/>
                </a:cubicBezTo>
              </a:path>
            </a:pathLst>
          </a:custGeom>
          <a:noFill/>
          <a:ln w="12700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941672" y="2559057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6139022" y="2559057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0671652" y="255334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8845" y="2773045"/>
            <a:ext cx="2911475" cy="2676525"/>
          </a:xfrm>
        </p:spPr>
        <p:txBody>
          <a:bodyPr>
            <a:normAutofit/>
          </a:bodyPr>
          <a:p>
            <a:pPr algn="l"/>
            <a:r>
              <a:rPr lang="en-US" altLang="zh-CN" sz="1800" dirty="0"/>
              <a:t>1.</a:t>
            </a:r>
            <a:r>
              <a:rPr sz="1600" dirty="0"/>
              <a:t>甲方突然提出添加一个视频</a:t>
            </a:r>
            <a:endParaRPr sz="1600" dirty="0"/>
          </a:p>
          <a:p>
            <a:pPr algn="l"/>
            <a:r>
              <a:rPr sz="1600" dirty="0"/>
              <a:t>措施：沉着冷静，不要方！好好与甲方沟通，确认视频放置的位置。</a:t>
            </a:r>
            <a:endParaRPr sz="1600" dirty="0"/>
          </a:p>
        </p:txBody>
      </p:sp>
      <p:sp>
        <p:nvSpPr>
          <p:cNvPr id="10" name="文本占位符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787265" y="2773045"/>
            <a:ext cx="2911475" cy="267652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dirty="0"/>
              <a:t>2.</a:t>
            </a:r>
            <a:r>
              <a:rPr sz="1600" dirty="0"/>
              <a:t>购买域名和服务器的时候遇到一些困难</a:t>
            </a:r>
            <a:endParaRPr sz="1600" dirty="0"/>
          </a:p>
          <a:p>
            <a:pPr algn="l"/>
            <a:r>
              <a:rPr sz="1600" dirty="0"/>
              <a:t>措施：沉着应对，互相帮助解决问题，实在不行可以百度或者问客服。</a:t>
            </a:r>
            <a:endParaRPr sz="1800" dirty="0"/>
          </a:p>
          <a:p>
            <a:pPr algn="l"/>
            <a:endParaRPr sz="1800" dirty="0"/>
          </a:p>
        </p:txBody>
      </p:sp>
      <p:sp>
        <p:nvSpPr>
          <p:cNvPr id="11" name="文本占位符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068435" y="2773045"/>
            <a:ext cx="2911475" cy="3061335"/>
          </a:xfrm>
          <a:prstGeom prst="rect">
            <a:avLst/>
          </a:prstGeom>
        </p:spPr>
        <p:txBody>
          <a:bodyPr vert="horz" lIns="90170" tIns="46990" rIns="90170" bIns="4699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dirty="0"/>
              <a:t>3.</a:t>
            </a:r>
            <a:r>
              <a:rPr sz="1600" dirty="0"/>
              <a:t>因为没有事先跟甲方告知签《项目满意度评价表》需要盖章，等我们买完域名和服务器，才得知甲方老板把公章带出去了，所以只能下次再去盖章了。</a:t>
            </a:r>
            <a:endParaRPr sz="1600" dirty="0"/>
          </a:p>
          <a:p>
            <a:pPr algn="l"/>
            <a:r>
              <a:rPr sz="1600" dirty="0"/>
              <a:t>措施：遇到盖章这种重要的事，一定要事先跟甲方说明，做到有备无患！</a:t>
            </a:r>
            <a:endParaRPr sz="1600" dirty="0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983457" y="946978"/>
            <a:ext cx="2225086" cy="2209800"/>
          </a:xfrm>
          <a:prstGeom prst="rect">
            <a:avLst/>
          </a:prstGeom>
          <a:noFill/>
        </p:spPr>
        <p:txBody>
          <a:bodyPr vert="eaVert" wrap="square" rtlCol="0">
            <a:normAutofit fontScale="90000"/>
          </a:bodyPr>
          <a:lstStyle/>
          <a:p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肆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73719" y="3029778"/>
            <a:ext cx="6044379" cy="798120"/>
          </a:xfrm>
        </p:spPr>
        <p:txBody>
          <a:bodyPr>
            <a:normAutofit/>
          </a:bodyPr>
          <a:p>
            <a:r>
              <a:rPr lang="zh-CN" altLang="en-US" sz="3600" dirty="0"/>
              <a:t>总结</a:t>
            </a:r>
            <a:endParaRPr lang="zh-CN" altLang="en-US" sz="3600" dirty="0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79764" y="449138"/>
            <a:ext cx="6044379" cy="798120"/>
          </a:xfrm>
        </p:spPr>
        <p:txBody>
          <a:bodyPr>
            <a:normAutofit fontScale="90000"/>
          </a:bodyPr>
          <a:p>
            <a:r>
              <a:rPr lang="zh-CN" altLang="en-US" dirty="0"/>
              <a:t>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88465" y="2693670"/>
            <a:ext cx="3834130" cy="4826635"/>
          </a:xfrm>
        </p:spPr>
        <p:txBody>
          <a:bodyPr/>
          <a:p>
            <a:pPr algn="l"/>
            <a:r>
              <a:rPr lang="en-US" altLang="zh-CN" sz="1600" dirty="0"/>
              <a:t>      </a:t>
            </a:r>
            <a:r>
              <a:rPr lang="zh-CN" altLang="en-US" sz="1600" dirty="0"/>
              <a:t>整个项目结束了，我们跟甲方一起拍了合照，大家都挺激动的。一个多月的努力在得到肯定的那一刻，真的特别满足！</a:t>
            </a:r>
            <a:endParaRPr lang="zh-CN" altLang="en-US" sz="1600" dirty="0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710" y="1972945"/>
            <a:ext cx="5831205" cy="4373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感谢欣赏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301865" y="2012315"/>
            <a:ext cx="1397635" cy="283337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rPr>
              <a:t>目</a:t>
            </a:r>
            <a:endParaRPr lang="zh-CN" altLang="zh-CN" sz="9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尚巍手书W" panose="00020600040101010101" pitchFamily="18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rPr>
              <a:t>录</a:t>
            </a:r>
            <a:endParaRPr lang="zh-CN" altLang="zh-CN" sz="9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尚巍手书W" panose="00020600040101010101" pitchFamily="18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088866" y="903287"/>
            <a:ext cx="842328" cy="779145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壹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6" name="水滴"/>
          <p:cNvSpPr/>
          <p:nvPr>
            <p:custDataLst>
              <p:tags r:id="rId3"/>
            </p:custDataLst>
          </p:nvPr>
        </p:nvSpPr>
        <p:spPr bwMode="auto">
          <a:xfrm>
            <a:off x="2313202" y="1069340"/>
            <a:ext cx="162560" cy="223520"/>
          </a:xfrm>
          <a:custGeom>
            <a:avLst/>
            <a:gdLst>
              <a:gd name="T0" fmla="*/ 868177 w 1627"/>
              <a:gd name="T1" fmla="*/ 1368558 h 3377"/>
              <a:gd name="T2" fmla="*/ 834026 w 1627"/>
              <a:gd name="T3" fmla="*/ 1535429 h 3377"/>
              <a:gd name="T4" fmla="*/ 740645 w 1627"/>
              <a:gd name="T5" fmla="*/ 1672445 h 3377"/>
              <a:gd name="T6" fmla="*/ 602975 w 1627"/>
              <a:gd name="T7" fmla="*/ 1766276 h 3377"/>
              <a:gd name="T8" fmla="*/ 435423 w 1627"/>
              <a:gd name="T9" fmla="*/ 1800397 h 3377"/>
              <a:gd name="T10" fmla="*/ 266803 w 1627"/>
              <a:gd name="T11" fmla="*/ 1766276 h 3377"/>
              <a:gd name="T12" fmla="*/ 128065 w 1627"/>
              <a:gd name="T13" fmla="*/ 1672445 h 3377"/>
              <a:gd name="T14" fmla="*/ 34684 w 1627"/>
              <a:gd name="T15" fmla="*/ 1535429 h 3377"/>
              <a:gd name="T16" fmla="*/ 0 w 1627"/>
              <a:gd name="T17" fmla="*/ 1368558 h 3377"/>
              <a:gd name="T18" fmla="*/ 32016 w 1627"/>
              <a:gd name="T19" fmla="*/ 1183027 h 3377"/>
              <a:gd name="T20" fmla="*/ 112591 w 1627"/>
              <a:gd name="T21" fmla="*/ 905263 h 3377"/>
              <a:gd name="T22" fmla="*/ 217711 w 1627"/>
              <a:gd name="T23" fmla="*/ 591780 h 3377"/>
              <a:gd name="T24" fmla="*/ 323365 w 1627"/>
              <a:gd name="T25" fmla="*/ 299622 h 3377"/>
              <a:gd name="T26" fmla="*/ 435423 w 1627"/>
              <a:gd name="T27" fmla="*/ 0 h 3377"/>
              <a:gd name="T28" fmla="*/ 548013 w 1627"/>
              <a:gd name="T29" fmla="*/ 299622 h 3377"/>
              <a:gd name="T30" fmla="*/ 652067 w 1627"/>
              <a:gd name="T31" fmla="*/ 591780 h 3377"/>
              <a:gd name="T32" fmla="*/ 756120 w 1627"/>
              <a:gd name="T33" fmla="*/ 905263 h 3377"/>
              <a:gd name="T34" fmla="*/ 836694 w 1627"/>
              <a:gd name="T35" fmla="*/ 1183027 h 3377"/>
              <a:gd name="T36" fmla="*/ 868177 w 1627"/>
              <a:gd name="T37" fmla="*/ 1368558 h 3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27" h="3377">
                <a:moveTo>
                  <a:pt x="1627" y="2567"/>
                </a:moveTo>
                <a:cubicBezTo>
                  <a:pt x="1627" y="2679"/>
                  <a:pt x="1606" y="2783"/>
                  <a:pt x="1563" y="2880"/>
                </a:cubicBezTo>
                <a:cubicBezTo>
                  <a:pt x="1520" y="2978"/>
                  <a:pt x="1462" y="3063"/>
                  <a:pt x="1388" y="3137"/>
                </a:cubicBezTo>
                <a:cubicBezTo>
                  <a:pt x="1313" y="3211"/>
                  <a:pt x="1228" y="3270"/>
                  <a:pt x="1130" y="3313"/>
                </a:cubicBezTo>
                <a:cubicBezTo>
                  <a:pt x="1033" y="3355"/>
                  <a:pt x="928" y="3377"/>
                  <a:pt x="816" y="3377"/>
                </a:cubicBezTo>
                <a:cubicBezTo>
                  <a:pt x="704" y="3377"/>
                  <a:pt x="599" y="3355"/>
                  <a:pt x="500" y="3313"/>
                </a:cubicBezTo>
                <a:cubicBezTo>
                  <a:pt x="401" y="3270"/>
                  <a:pt x="314" y="3211"/>
                  <a:pt x="240" y="3137"/>
                </a:cubicBezTo>
                <a:cubicBezTo>
                  <a:pt x="166" y="3063"/>
                  <a:pt x="107" y="2978"/>
                  <a:pt x="65" y="2880"/>
                </a:cubicBezTo>
                <a:cubicBezTo>
                  <a:pt x="22" y="2783"/>
                  <a:pt x="0" y="2679"/>
                  <a:pt x="0" y="2567"/>
                </a:cubicBezTo>
                <a:cubicBezTo>
                  <a:pt x="0" y="2491"/>
                  <a:pt x="20" y="2375"/>
                  <a:pt x="60" y="2219"/>
                </a:cubicBezTo>
                <a:cubicBezTo>
                  <a:pt x="99" y="2063"/>
                  <a:pt x="149" y="1889"/>
                  <a:pt x="211" y="1698"/>
                </a:cubicBezTo>
                <a:cubicBezTo>
                  <a:pt x="271" y="1507"/>
                  <a:pt x="337" y="1311"/>
                  <a:pt x="408" y="1110"/>
                </a:cubicBezTo>
                <a:cubicBezTo>
                  <a:pt x="479" y="910"/>
                  <a:pt x="545" y="727"/>
                  <a:pt x="606" y="562"/>
                </a:cubicBezTo>
                <a:cubicBezTo>
                  <a:pt x="667" y="398"/>
                  <a:pt x="737" y="210"/>
                  <a:pt x="816" y="0"/>
                </a:cubicBezTo>
                <a:cubicBezTo>
                  <a:pt x="895" y="210"/>
                  <a:pt x="966" y="398"/>
                  <a:pt x="1027" y="562"/>
                </a:cubicBezTo>
                <a:cubicBezTo>
                  <a:pt x="1088" y="727"/>
                  <a:pt x="1153" y="910"/>
                  <a:pt x="1222" y="1110"/>
                </a:cubicBezTo>
                <a:cubicBezTo>
                  <a:pt x="1291" y="1311"/>
                  <a:pt x="1356" y="1507"/>
                  <a:pt x="1417" y="1698"/>
                </a:cubicBezTo>
                <a:cubicBezTo>
                  <a:pt x="1478" y="1889"/>
                  <a:pt x="1528" y="2063"/>
                  <a:pt x="1568" y="2219"/>
                </a:cubicBezTo>
                <a:cubicBezTo>
                  <a:pt x="1607" y="2375"/>
                  <a:pt x="1627" y="2491"/>
                  <a:pt x="1627" y="2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2488462" y="834390"/>
            <a:ext cx="3869055" cy="538798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前期准备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1088866" y="2315633"/>
            <a:ext cx="842328" cy="779145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贰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6" name="水滴"/>
          <p:cNvSpPr/>
          <p:nvPr>
            <p:custDataLst>
              <p:tags r:id="rId6"/>
            </p:custDataLst>
          </p:nvPr>
        </p:nvSpPr>
        <p:spPr bwMode="auto">
          <a:xfrm>
            <a:off x="2313202" y="2481686"/>
            <a:ext cx="162560" cy="223520"/>
          </a:xfrm>
          <a:custGeom>
            <a:avLst/>
            <a:gdLst>
              <a:gd name="T0" fmla="*/ 868177 w 1627"/>
              <a:gd name="T1" fmla="*/ 1368558 h 3377"/>
              <a:gd name="T2" fmla="*/ 834026 w 1627"/>
              <a:gd name="T3" fmla="*/ 1535429 h 3377"/>
              <a:gd name="T4" fmla="*/ 740645 w 1627"/>
              <a:gd name="T5" fmla="*/ 1672445 h 3377"/>
              <a:gd name="T6" fmla="*/ 602975 w 1627"/>
              <a:gd name="T7" fmla="*/ 1766276 h 3377"/>
              <a:gd name="T8" fmla="*/ 435423 w 1627"/>
              <a:gd name="T9" fmla="*/ 1800397 h 3377"/>
              <a:gd name="T10" fmla="*/ 266803 w 1627"/>
              <a:gd name="T11" fmla="*/ 1766276 h 3377"/>
              <a:gd name="T12" fmla="*/ 128065 w 1627"/>
              <a:gd name="T13" fmla="*/ 1672445 h 3377"/>
              <a:gd name="T14" fmla="*/ 34684 w 1627"/>
              <a:gd name="T15" fmla="*/ 1535429 h 3377"/>
              <a:gd name="T16" fmla="*/ 0 w 1627"/>
              <a:gd name="T17" fmla="*/ 1368558 h 3377"/>
              <a:gd name="T18" fmla="*/ 32016 w 1627"/>
              <a:gd name="T19" fmla="*/ 1183027 h 3377"/>
              <a:gd name="T20" fmla="*/ 112591 w 1627"/>
              <a:gd name="T21" fmla="*/ 905263 h 3377"/>
              <a:gd name="T22" fmla="*/ 217711 w 1627"/>
              <a:gd name="T23" fmla="*/ 591780 h 3377"/>
              <a:gd name="T24" fmla="*/ 323365 w 1627"/>
              <a:gd name="T25" fmla="*/ 299622 h 3377"/>
              <a:gd name="T26" fmla="*/ 435423 w 1627"/>
              <a:gd name="T27" fmla="*/ 0 h 3377"/>
              <a:gd name="T28" fmla="*/ 548013 w 1627"/>
              <a:gd name="T29" fmla="*/ 299622 h 3377"/>
              <a:gd name="T30" fmla="*/ 652067 w 1627"/>
              <a:gd name="T31" fmla="*/ 591780 h 3377"/>
              <a:gd name="T32" fmla="*/ 756120 w 1627"/>
              <a:gd name="T33" fmla="*/ 905263 h 3377"/>
              <a:gd name="T34" fmla="*/ 836694 w 1627"/>
              <a:gd name="T35" fmla="*/ 1183027 h 3377"/>
              <a:gd name="T36" fmla="*/ 868177 w 1627"/>
              <a:gd name="T37" fmla="*/ 1368558 h 3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27" h="3377">
                <a:moveTo>
                  <a:pt x="1627" y="2567"/>
                </a:moveTo>
                <a:cubicBezTo>
                  <a:pt x="1627" y="2679"/>
                  <a:pt x="1606" y="2783"/>
                  <a:pt x="1563" y="2880"/>
                </a:cubicBezTo>
                <a:cubicBezTo>
                  <a:pt x="1520" y="2978"/>
                  <a:pt x="1462" y="3063"/>
                  <a:pt x="1388" y="3137"/>
                </a:cubicBezTo>
                <a:cubicBezTo>
                  <a:pt x="1313" y="3211"/>
                  <a:pt x="1228" y="3270"/>
                  <a:pt x="1130" y="3313"/>
                </a:cubicBezTo>
                <a:cubicBezTo>
                  <a:pt x="1033" y="3355"/>
                  <a:pt x="928" y="3377"/>
                  <a:pt x="816" y="3377"/>
                </a:cubicBezTo>
                <a:cubicBezTo>
                  <a:pt x="704" y="3377"/>
                  <a:pt x="599" y="3355"/>
                  <a:pt x="500" y="3313"/>
                </a:cubicBezTo>
                <a:cubicBezTo>
                  <a:pt x="401" y="3270"/>
                  <a:pt x="314" y="3211"/>
                  <a:pt x="240" y="3137"/>
                </a:cubicBezTo>
                <a:cubicBezTo>
                  <a:pt x="166" y="3063"/>
                  <a:pt x="107" y="2978"/>
                  <a:pt x="65" y="2880"/>
                </a:cubicBezTo>
                <a:cubicBezTo>
                  <a:pt x="22" y="2783"/>
                  <a:pt x="0" y="2679"/>
                  <a:pt x="0" y="2567"/>
                </a:cubicBezTo>
                <a:cubicBezTo>
                  <a:pt x="0" y="2491"/>
                  <a:pt x="20" y="2375"/>
                  <a:pt x="60" y="2219"/>
                </a:cubicBezTo>
                <a:cubicBezTo>
                  <a:pt x="99" y="2063"/>
                  <a:pt x="149" y="1889"/>
                  <a:pt x="211" y="1698"/>
                </a:cubicBezTo>
                <a:cubicBezTo>
                  <a:pt x="271" y="1507"/>
                  <a:pt x="337" y="1311"/>
                  <a:pt x="408" y="1110"/>
                </a:cubicBezTo>
                <a:cubicBezTo>
                  <a:pt x="479" y="910"/>
                  <a:pt x="545" y="727"/>
                  <a:pt x="606" y="562"/>
                </a:cubicBezTo>
                <a:cubicBezTo>
                  <a:pt x="667" y="398"/>
                  <a:pt x="737" y="210"/>
                  <a:pt x="816" y="0"/>
                </a:cubicBezTo>
                <a:cubicBezTo>
                  <a:pt x="895" y="210"/>
                  <a:pt x="966" y="398"/>
                  <a:pt x="1027" y="562"/>
                </a:cubicBezTo>
                <a:cubicBezTo>
                  <a:pt x="1088" y="727"/>
                  <a:pt x="1153" y="910"/>
                  <a:pt x="1222" y="1110"/>
                </a:cubicBezTo>
                <a:cubicBezTo>
                  <a:pt x="1291" y="1311"/>
                  <a:pt x="1356" y="1507"/>
                  <a:pt x="1417" y="1698"/>
                </a:cubicBezTo>
                <a:cubicBezTo>
                  <a:pt x="1478" y="1889"/>
                  <a:pt x="1528" y="2063"/>
                  <a:pt x="1568" y="2219"/>
                </a:cubicBezTo>
                <a:cubicBezTo>
                  <a:pt x="1607" y="2375"/>
                  <a:pt x="1627" y="2491"/>
                  <a:pt x="1627" y="2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2488462" y="2851256"/>
            <a:ext cx="3869055" cy="538798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项目验收过程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8"/>
            </p:custDataLst>
          </p:nvPr>
        </p:nvSpPr>
        <p:spPr>
          <a:xfrm>
            <a:off x="1088866" y="3727979"/>
            <a:ext cx="842328" cy="779145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叁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0" name="水滴"/>
          <p:cNvSpPr/>
          <p:nvPr>
            <p:custDataLst>
              <p:tags r:id="rId9"/>
            </p:custDataLst>
          </p:nvPr>
        </p:nvSpPr>
        <p:spPr bwMode="auto">
          <a:xfrm>
            <a:off x="2313202" y="3894032"/>
            <a:ext cx="162560" cy="223520"/>
          </a:xfrm>
          <a:custGeom>
            <a:avLst/>
            <a:gdLst>
              <a:gd name="T0" fmla="*/ 868177 w 1627"/>
              <a:gd name="T1" fmla="*/ 1368558 h 3377"/>
              <a:gd name="T2" fmla="*/ 834026 w 1627"/>
              <a:gd name="T3" fmla="*/ 1535429 h 3377"/>
              <a:gd name="T4" fmla="*/ 740645 w 1627"/>
              <a:gd name="T5" fmla="*/ 1672445 h 3377"/>
              <a:gd name="T6" fmla="*/ 602975 w 1627"/>
              <a:gd name="T7" fmla="*/ 1766276 h 3377"/>
              <a:gd name="T8" fmla="*/ 435423 w 1627"/>
              <a:gd name="T9" fmla="*/ 1800397 h 3377"/>
              <a:gd name="T10" fmla="*/ 266803 w 1627"/>
              <a:gd name="T11" fmla="*/ 1766276 h 3377"/>
              <a:gd name="T12" fmla="*/ 128065 w 1627"/>
              <a:gd name="T13" fmla="*/ 1672445 h 3377"/>
              <a:gd name="T14" fmla="*/ 34684 w 1627"/>
              <a:gd name="T15" fmla="*/ 1535429 h 3377"/>
              <a:gd name="T16" fmla="*/ 0 w 1627"/>
              <a:gd name="T17" fmla="*/ 1368558 h 3377"/>
              <a:gd name="T18" fmla="*/ 32016 w 1627"/>
              <a:gd name="T19" fmla="*/ 1183027 h 3377"/>
              <a:gd name="T20" fmla="*/ 112591 w 1627"/>
              <a:gd name="T21" fmla="*/ 905263 h 3377"/>
              <a:gd name="T22" fmla="*/ 217711 w 1627"/>
              <a:gd name="T23" fmla="*/ 591780 h 3377"/>
              <a:gd name="T24" fmla="*/ 323365 w 1627"/>
              <a:gd name="T25" fmla="*/ 299622 h 3377"/>
              <a:gd name="T26" fmla="*/ 435423 w 1627"/>
              <a:gd name="T27" fmla="*/ 0 h 3377"/>
              <a:gd name="T28" fmla="*/ 548013 w 1627"/>
              <a:gd name="T29" fmla="*/ 299622 h 3377"/>
              <a:gd name="T30" fmla="*/ 652067 w 1627"/>
              <a:gd name="T31" fmla="*/ 591780 h 3377"/>
              <a:gd name="T32" fmla="*/ 756120 w 1627"/>
              <a:gd name="T33" fmla="*/ 905263 h 3377"/>
              <a:gd name="T34" fmla="*/ 836694 w 1627"/>
              <a:gd name="T35" fmla="*/ 1183027 h 3377"/>
              <a:gd name="T36" fmla="*/ 868177 w 1627"/>
              <a:gd name="T37" fmla="*/ 1368558 h 3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27" h="3377">
                <a:moveTo>
                  <a:pt x="1627" y="2567"/>
                </a:moveTo>
                <a:cubicBezTo>
                  <a:pt x="1627" y="2679"/>
                  <a:pt x="1606" y="2783"/>
                  <a:pt x="1563" y="2880"/>
                </a:cubicBezTo>
                <a:cubicBezTo>
                  <a:pt x="1520" y="2978"/>
                  <a:pt x="1462" y="3063"/>
                  <a:pt x="1388" y="3137"/>
                </a:cubicBezTo>
                <a:cubicBezTo>
                  <a:pt x="1313" y="3211"/>
                  <a:pt x="1228" y="3270"/>
                  <a:pt x="1130" y="3313"/>
                </a:cubicBezTo>
                <a:cubicBezTo>
                  <a:pt x="1033" y="3355"/>
                  <a:pt x="928" y="3377"/>
                  <a:pt x="816" y="3377"/>
                </a:cubicBezTo>
                <a:cubicBezTo>
                  <a:pt x="704" y="3377"/>
                  <a:pt x="599" y="3355"/>
                  <a:pt x="500" y="3313"/>
                </a:cubicBezTo>
                <a:cubicBezTo>
                  <a:pt x="401" y="3270"/>
                  <a:pt x="314" y="3211"/>
                  <a:pt x="240" y="3137"/>
                </a:cubicBezTo>
                <a:cubicBezTo>
                  <a:pt x="166" y="3063"/>
                  <a:pt x="107" y="2978"/>
                  <a:pt x="65" y="2880"/>
                </a:cubicBezTo>
                <a:cubicBezTo>
                  <a:pt x="22" y="2783"/>
                  <a:pt x="0" y="2679"/>
                  <a:pt x="0" y="2567"/>
                </a:cubicBezTo>
                <a:cubicBezTo>
                  <a:pt x="0" y="2491"/>
                  <a:pt x="20" y="2375"/>
                  <a:pt x="60" y="2219"/>
                </a:cubicBezTo>
                <a:cubicBezTo>
                  <a:pt x="99" y="2063"/>
                  <a:pt x="149" y="1889"/>
                  <a:pt x="211" y="1698"/>
                </a:cubicBezTo>
                <a:cubicBezTo>
                  <a:pt x="271" y="1507"/>
                  <a:pt x="337" y="1311"/>
                  <a:pt x="408" y="1110"/>
                </a:cubicBezTo>
                <a:cubicBezTo>
                  <a:pt x="479" y="910"/>
                  <a:pt x="545" y="727"/>
                  <a:pt x="606" y="562"/>
                </a:cubicBezTo>
                <a:cubicBezTo>
                  <a:pt x="667" y="398"/>
                  <a:pt x="737" y="210"/>
                  <a:pt x="816" y="0"/>
                </a:cubicBezTo>
                <a:cubicBezTo>
                  <a:pt x="895" y="210"/>
                  <a:pt x="966" y="398"/>
                  <a:pt x="1027" y="562"/>
                </a:cubicBezTo>
                <a:cubicBezTo>
                  <a:pt x="1088" y="727"/>
                  <a:pt x="1153" y="910"/>
                  <a:pt x="1222" y="1110"/>
                </a:cubicBezTo>
                <a:cubicBezTo>
                  <a:pt x="1291" y="1311"/>
                  <a:pt x="1356" y="1507"/>
                  <a:pt x="1417" y="1698"/>
                </a:cubicBezTo>
                <a:cubicBezTo>
                  <a:pt x="1478" y="1889"/>
                  <a:pt x="1528" y="2063"/>
                  <a:pt x="1568" y="2219"/>
                </a:cubicBezTo>
                <a:cubicBezTo>
                  <a:pt x="1607" y="2375"/>
                  <a:pt x="1627" y="2491"/>
                  <a:pt x="1627" y="2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2488462" y="3659082"/>
            <a:ext cx="3869055" cy="538798"/>
          </a:xfrm>
          <a:prstGeom prst="rect">
            <a:avLst/>
          </a:prstGeom>
        </p:spPr>
        <p:txBody>
          <a:bodyPr wrap="square" bIns="0" anchor="b" anchorCtr="0">
            <a:normAutofit fontScale="90000"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遇到的问题及应对措施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1088866" y="5140324"/>
            <a:ext cx="842328" cy="779145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肆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4" name="水滴"/>
          <p:cNvSpPr/>
          <p:nvPr>
            <p:custDataLst>
              <p:tags r:id="rId12"/>
            </p:custDataLst>
          </p:nvPr>
        </p:nvSpPr>
        <p:spPr bwMode="auto">
          <a:xfrm>
            <a:off x="2313202" y="5306377"/>
            <a:ext cx="162560" cy="223520"/>
          </a:xfrm>
          <a:custGeom>
            <a:avLst/>
            <a:gdLst>
              <a:gd name="T0" fmla="*/ 868177 w 1627"/>
              <a:gd name="T1" fmla="*/ 1368558 h 3377"/>
              <a:gd name="T2" fmla="*/ 834026 w 1627"/>
              <a:gd name="T3" fmla="*/ 1535429 h 3377"/>
              <a:gd name="T4" fmla="*/ 740645 w 1627"/>
              <a:gd name="T5" fmla="*/ 1672445 h 3377"/>
              <a:gd name="T6" fmla="*/ 602975 w 1627"/>
              <a:gd name="T7" fmla="*/ 1766276 h 3377"/>
              <a:gd name="T8" fmla="*/ 435423 w 1627"/>
              <a:gd name="T9" fmla="*/ 1800397 h 3377"/>
              <a:gd name="T10" fmla="*/ 266803 w 1627"/>
              <a:gd name="T11" fmla="*/ 1766276 h 3377"/>
              <a:gd name="T12" fmla="*/ 128065 w 1627"/>
              <a:gd name="T13" fmla="*/ 1672445 h 3377"/>
              <a:gd name="T14" fmla="*/ 34684 w 1627"/>
              <a:gd name="T15" fmla="*/ 1535429 h 3377"/>
              <a:gd name="T16" fmla="*/ 0 w 1627"/>
              <a:gd name="T17" fmla="*/ 1368558 h 3377"/>
              <a:gd name="T18" fmla="*/ 32016 w 1627"/>
              <a:gd name="T19" fmla="*/ 1183027 h 3377"/>
              <a:gd name="T20" fmla="*/ 112591 w 1627"/>
              <a:gd name="T21" fmla="*/ 905263 h 3377"/>
              <a:gd name="T22" fmla="*/ 217711 w 1627"/>
              <a:gd name="T23" fmla="*/ 591780 h 3377"/>
              <a:gd name="T24" fmla="*/ 323365 w 1627"/>
              <a:gd name="T25" fmla="*/ 299622 h 3377"/>
              <a:gd name="T26" fmla="*/ 435423 w 1627"/>
              <a:gd name="T27" fmla="*/ 0 h 3377"/>
              <a:gd name="T28" fmla="*/ 548013 w 1627"/>
              <a:gd name="T29" fmla="*/ 299622 h 3377"/>
              <a:gd name="T30" fmla="*/ 652067 w 1627"/>
              <a:gd name="T31" fmla="*/ 591780 h 3377"/>
              <a:gd name="T32" fmla="*/ 756120 w 1627"/>
              <a:gd name="T33" fmla="*/ 905263 h 3377"/>
              <a:gd name="T34" fmla="*/ 836694 w 1627"/>
              <a:gd name="T35" fmla="*/ 1183027 h 3377"/>
              <a:gd name="T36" fmla="*/ 868177 w 1627"/>
              <a:gd name="T37" fmla="*/ 1368558 h 3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27" h="3377">
                <a:moveTo>
                  <a:pt x="1627" y="2567"/>
                </a:moveTo>
                <a:cubicBezTo>
                  <a:pt x="1627" y="2679"/>
                  <a:pt x="1606" y="2783"/>
                  <a:pt x="1563" y="2880"/>
                </a:cubicBezTo>
                <a:cubicBezTo>
                  <a:pt x="1520" y="2978"/>
                  <a:pt x="1462" y="3063"/>
                  <a:pt x="1388" y="3137"/>
                </a:cubicBezTo>
                <a:cubicBezTo>
                  <a:pt x="1313" y="3211"/>
                  <a:pt x="1228" y="3270"/>
                  <a:pt x="1130" y="3313"/>
                </a:cubicBezTo>
                <a:cubicBezTo>
                  <a:pt x="1033" y="3355"/>
                  <a:pt x="928" y="3377"/>
                  <a:pt x="816" y="3377"/>
                </a:cubicBezTo>
                <a:cubicBezTo>
                  <a:pt x="704" y="3377"/>
                  <a:pt x="599" y="3355"/>
                  <a:pt x="500" y="3313"/>
                </a:cubicBezTo>
                <a:cubicBezTo>
                  <a:pt x="401" y="3270"/>
                  <a:pt x="314" y="3211"/>
                  <a:pt x="240" y="3137"/>
                </a:cubicBezTo>
                <a:cubicBezTo>
                  <a:pt x="166" y="3063"/>
                  <a:pt x="107" y="2978"/>
                  <a:pt x="65" y="2880"/>
                </a:cubicBezTo>
                <a:cubicBezTo>
                  <a:pt x="22" y="2783"/>
                  <a:pt x="0" y="2679"/>
                  <a:pt x="0" y="2567"/>
                </a:cubicBezTo>
                <a:cubicBezTo>
                  <a:pt x="0" y="2491"/>
                  <a:pt x="20" y="2375"/>
                  <a:pt x="60" y="2219"/>
                </a:cubicBezTo>
                <a:cubicBezTo>
                  <a:pt x="99" y="2063"/>
                  <a:pt x="149" y="1889"/>
                  <a:pt x="211" y="1698"/>
                </a:cubicBezTo>
                <a:cubicBezTo>
                  <a:pt x="271" y="1507"/>
                  <a:pt x="337" y="1311"/>
                  <a:pt x="408" y="1110"/>
                </a:cubicBezTo>
                <a:cubicBezTo>
                  <a:pt x="479" y="910"/>
                  <a:pt x="545" y="727"/>
                  <a:pt x="606" y="562"/>
                </a:cubicBezTo>
                <a:cubicBezTo>
                  <a:pt x="667" y="398"/>
                  <a:pt x="737" y="210"/>
                  <a:pt x="816" y="0"/>
                </a:cubicBezTo>
                <a:cubicBezTo>
                  <a:pt x="895" y="210"/>
                  <a:pt x="966" y="398"/>
                  <a:pt x="1027" y="562"/>
                </a:cubicBezTo>
                <a:cubicBezTo>
                  <a:pt x="1088" y="727"/>
                  <a:pt x="1153" y="910"/>
                  <a:pt x="1222" y="1110"/>
                </a:cubicBezTo>
                <a:cubicBezTo>
                  <a:pt x="1291" y="1311"/>
                  <a:pt x="1356" y="1507"/>
                  <a:pt x="1417" y="1698"/>
                </a:cubicBezTo>
                <a:cubicBezTo>
                  <a:pt x="1478" y="1889"/>
                  <a:pt x="1528" y="2063"/>
                  <a:pt x="1568" y="2219"/>
                </a:cubicBezTo>
                <a:cubicBezTo>
                  <a:pt x="1607" y="2375"/>
                  <a:pt x="1627" y="2491"/>
                  <a:pt x="1627" y="256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6" name="矩形 35"/>
          <p:cNvSpPr/>
          <p:nvPr>
            <p:custDataLst>
              <p:tags r:id="rId13"/>
            </p:custDataLst>
          </p:nvPr>
        </p:nvSpPr>
        <p:spPr>
          <a:xfrm>
            <a:off x="2488462" y="5529897"/>
            <a:ext cx="3869055" cy="538798"/>
          </a:xfrm>
          <a:prstGeom prst="rect">
            <a:avLst/>
          </a:prstGeom>
        </p:spPr>
        <p:txBody>
          <a:bodyPr wrap="square" bIns="0" anchor="b" anchorCtr="0">
            <a:normAutofit fontScale="90000"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sym typeface="+mn-ea"/>
              </a:rPr>
              <a:t>总结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983457" y="946978"/>
            <a:ext cx="2225086" cy="2209800"/>
          </a:xfrm>
          <a:prstGeom prst="rect">
            <a:avLst/>
          </a:prstGeom>
          <a:noFill/>
        </p:spPr>
        <p:txBody>
          <a:bodyPr vert="eaVert" wrap="square" rtlCol="0">
            <a:normAutofit lnSpcReduction="10000"/>
          </a:bodyPr>
          <a:lstStyle/>
          <a:p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壹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91524" y="3156778"/>
            <a:ext cx="6044379" cy="79812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前期准备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2555" y="2136140"/>
            <a:ext cx="37592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我们跟甲方约定了</a:t>
            </a:r>
            <a:r>
              <a:rPr lang="en-US" altLang="zh-CN">
                <a:sym typeface="+mn-ea"/>
              </a:rPr>
              <a:t>11</a:t>
            </a:r>
            <a:r>
              <a:rPr>
                <a:sym typeface="+mn-ea"/>
              </a:rPr>
              <a:t>月</a:t>
            </a:r>
            <a:r>
              <a:rPr lang="en-US" altLang="zh-CN">
                <a:sym typeface="+mn-ea"/>
              </a:rPr>
              <a:t>22</a:t>
            </a:r>
            <a:r>
              <a:rPr>
                <a:sym typeface="+mn-ea"/>
              </a:rPr>
              <a:t>号的下午去甲方那，但是因为甲方的种种原因，时间一再推后。终于在</a:t>
            </a:r>
            <a:r>
              <a:rPr lang="en-US" altLang="zh-CN">
                <a:sym typeface="+mn-ea"/>
              </a:rPr>
              <a:t>24</a:t>
            </a:r>
            <a:r>
              <a:rPr>
                <a:sym typeface="+mn-ea"/>
              </a:rPr>
              <a:t>日的下午全组出发，前往甲方公司！！！</a:t>
            </a:r>
            <a:br>
              <a:rPr>
                <a:sym typeface="+mn-ea"/>
              </a:rPr>
            </a:br>
            <a:endParaRPr lang="zh-CN" altLang="en-US"/>
          </a:p>
        </p:txBody>
      </p:sp>
      <p:pic>
        <p:nvPicPr>
          <p:cNvPr id="3" name="图片 2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165" y="826135"/>
            <a:ext cx="2739390" cy="5243830"/>
          </a:xfrm>
          <a:prstGeom prst="rect">
            <a:avLst/>
          </a:prstGeom>
        </p:spPr>
      </p:pic>
      <p:pic>
        <p:nvPicPr>
          <p:cNvPr id="4" name="图片 3" descr="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826135"/>
            <a:ext cx="2931795" cy="53803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73719" y="701868"/>
            <a:ext cx="6044379" cy="79812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分配任务</a:t>
            </a:r>
            <a:endParaRPr lang="zh-CN" altLang="en-US" dirty="0"/>
          </a:p>
        </p:txBody>
      </p:sp>
      <p:sp>
        <p:nvSpPr>
          <p:cNvPr id="4" name="Freeform 19"/>
          <p:cNvSpPr/>
          <p:nvPr/>
        </p:nvSpPr>
        <p:spPr bwMode="auto">
          <a:xfrm>
            <a:off x="1913414" y="3429007"/>
            <a:ext cx="8729663" cy="0"/>
          </a:xfrm>
          <a:custGeom>
            <a:avLst/>
            <a:gdLst>
              <a:gd name="T0" fmla="*/ 0 w 24000"/>
              <a:gd name="T1" fmla="*/ 24000 w 240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4000">
                <a:moveTo>
                  <a:pt x="0" y="0"/>
                </a:moveTo>
                <a:cubicBezTo>
                  <a:pt x="24000" y="0"/>
                  <a:pt x="24000" y="0"/>
                  <a:pt x="24000" y="0"/>
                </a:cubicBezTo>
              </a:path>
            </a:pathLst>
          </a:custGeom>
          <a:noFill/>
          <a:ln w="12700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913097" y="338519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" name="Oval 24"/>
          <p:cNvSpPr>
            <a:spLocks noChangeArrowheads="1"/>
          </p:cNvSpPr>
          <p:nvPr/>
        </p:nvSpPr>
        <p:spPr bwMode="auto">
          <a:xfrm>
            <a:off x="4635977" y="338519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7357587" y="338519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0614502" y="3400432"/>
            <a:ext cx="87313" cy="87313"/>
          </a:xfrm>
          <a:prstGeom prst="ellipse">
            <a:avLst/>
          </a:prstGeom>
          <a:solidFill>
            <a:srgbClr val="24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12215" y="3495675"/>
            <a:ext cx="2171065" cy="3030855"/>
          </a:xfrm>
        </p:spPr>
        <p:txBody>
          <a:bodyPr>
            <a:normAutofit/>
          </a:bodyPr>
          <a:p>
            <a:pPr algn="l"/>
            <a:r>
              <a:rPr lang="zh-CN" altLang="en-US" sz="1600" dirty="0"/>
              <a:t>丰佳云：负责跟甲方交流，向甲方展示网站的效果，解答甲方的疑惑以及跟甲方沟通域名和服务器的购买。</a:t>
            </a:r>
            <a:endParaRPr lang="zh-CN" altLang="en-US" sz="1600" dirty="0"/>
          </a:p>
        </p:txBody>
      </p:sp>
      <p:sp>
        <p:nvSpPr>
          <p:cNvPr id="11" name="文本占位符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21125" y="2007235"/>
            <a:ext cx="1938020" cy="137795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/>
              <a:t>蒋思：负责协助丰佳云解答甲方疑惑，以及网站修改。</a:t>
            </a:r>
            <a:endParaRPr lang="zh-CN" altLang="en-US" sz="1600" dirty="0"/>
          </a:p>
        </p:txBody>
      </p:sp>
      <p:sp>
        <p:nvSpPr>
          <p:cNvPr id="10" name="文本占位符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29070" y="3495675"/>
            <a:ext cx="2465070" cy="303085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/>
              <a:t>彭宇洋：负责协助丰佳云展示网站效果，以及整个过程的拍照和项目评价视频的录制。</a:t>
            </a:r>
            <a:endParaRPr lang="zh-CN" altLang="en-US" sz="1600" dirty="0"/>
          </a:p>
        </p:txBody>
      </p:sp>
      <p:sp>
        <p:nvSpPr>
          <p:cNvPr id="12" name="文本占位符 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319260" y="1632585"/>
            <a:ext cx="2505710" cy="1652270"/>
          </a:xfrm>
          <a:prstGeom prst="rect">
            <a:avLst/>
          </a:prstGeom>
        </p:spPr>
        <p:txBody>
          <a:bodyPr vert="horz" lIns="90170" tIns="46990" rIns="90170" bIns="46990" rtlCol="0">
            <a:normAutofit lnSpcReduction="10000"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/>
              <a:t>唐艺文：负责给甲方签订《项目满意度评价表》以及跟甲方沟通，让我们给他录个项目评价视频。</a:t>
            </a:r>
            <a:endParaRPr lang="zh-CN" altLang="en-US" sz="1600" dirty="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983457" y="946978"/>
            <a:ext cx="2225086" cy="2209800"/>
          </a:xfrm>
          <a:prstGeom prst="rect">
            <a:avLst/>
          </a:prstGeom>
          <a:noFill/>
        </p:spPr>
        <p:txBody>
          <a:bodyPr vert="eaVert" wrap="square" rtlCol="0">
            <a:normAutofit fontScale="90000"/>
          </a:bodyPr>
          <a:lstStyle/>
          <a:p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贰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11844" y="3957513"/>
            <a:ext cx="6044379" cy="79812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项目验收过程</a:t>
            </a:r>
            <a:br>
              <a:rPr lang="zh-CN" altLang="en-US" dirty="0"/>
            </a:b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73084" y="620588"/>
            <a:ext cx="6044379" cy="79812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项目验收过程</a:t>
            </a:r>
            <a:endParaRPr lang="zh-CN" altLang="en-US" dirty="0"/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537970"/>
            <a:ext cx="5662295" cy="2628900"/>
          </a:xfrm>
          <a:prstGeom prst="rect">
            <a:avLst/>
          </a:prstGeom>
        </p:spPr>
      </p:pic>
      <p:sp>
        <p:nvSpPr>
          <p:cNvPr id="2" name="文本占位符 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14770" y="2273300"/>
            <a:ext cx="4512945" cy="95186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dirty="0"/>
              <a:t>1.</a:t>
            </a:r>
            <a:r>
              <a:rPr sz="1600" dirty="0"/>
              <a:t>甲方看了我们的网站，说整体都不错，但是提出想要加一个视频。</a:t>
            </a:r>
            <a:endParaRPr lang="en-US" altLang="zh-CN" sz="1600" dirty="0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410" y="4225290"/>
            <a:ext cx="5153660" cy="239268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92505" y="4747895"/>
            <a:ext cx="5589905" cy="134747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dirty="0"/>
              <a:t>2.</a:t>
            </a:r>
            <a:r>
              <a:rPr sz="1600" dirty="0"/>
              <a:t>购买域名和服务器：因为域名和服务器我们很早就已经找好，在跟甲方确认后，便开始填资料，买域名和服务器啦！</a:t>
            </a:r>
            <a:endParaRPr sz="1600" dirty="0"/>
          </a:p>
          <a:p>
            <a:pPr algn="l"/>
            <a:endParaRPr sz="1600" dirty="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3129" y="1087948"/>
            <a:ext cx="6044379" cy="79812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领钱啦！！！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2" name="文本占位符 7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607820" y="2562225"/>
            <a:ext cx="3864610" cy="399478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/>
              <a:t>      </a:t>
            </a:r>
            <a:r>
              <a:rPr lang="zh-CN" altLang="en-US" sz="2000" dirty="0"/>
              <a:t>选定好域名和服务器后，甲方很快把购买域名和服务器以及我们项目的钱一起发给了我们！</a:t>
            </a:r>
            <a:endParaRPr lang="zh-CN" altLang="en-US" sz="2000" dirty="0"/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30" y="1215390"/>
            <a:ext cx="5715000" cy="53416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834130" y="605790"/>
            <a:ext cx="4959985" cy="79819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90000" lnSpcReduction="1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r>
              <a:rPr lang="zh-CN" altLang="en-US" sz="2665" dirty="0"/>
              <a:t>甲方填写项目满意度评价表以及录制项目评价视频</a:t>
            </a:r>
            <a:endParaRPr lang="zh-CN" altLang="en-US" sz="2665" dirty="0"/>
          </a:p>
        </p:txBody>
      </p:sp>
      <p:pic>
        <p:nvPicPr>
          <p:cNvPr id="3" name="图片 2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5" y="1788160"/>
            <a:ext cx="3900170" cy="3900170"/>
          </a:xfrm>
          <a:prstGeom prst="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10" y="1788160"/>
            <a:ext cx="4959350" cy="2302510"/>
          </a:xfrm>
          <a:prstGeom prst="rect">
            <a:avLst/>
          </a:prstGeom>
        </p:spPr>
      </p:pic>
      <p:sp>
        <p:nvSpPr>
          <p:cNvPr id="5" name="标题 6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90515" y="4414520"/>
            <a:ext cx="4959985" cy="53530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r>
              <a:rPr lang="zh-CN" altLang="en-US" sz="2665" dirty="0"/>
              <a:t>一切顺利！！！</a:t>
            </a:r>
            <a:endParaRPr lang="zh-CN" altLang="en-US" sz="2665" dirty="0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7"/>
  <p:tag name="KSO_WM_TEMPLATE_THUMBS_INDEX" val="1、4、6、7、9、10、11、12、14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0280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4.xml><?xml version="1.0" encoding="utf-8"?>
<p:tagLst xmlns:p="http://schemas.openxmlformats.org/presentationml/2006/main">
  <p:tag name="KSO_WM_UNIT_ISCONTENTSTITLE" val="1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807_4*a*1"/>
  <p:tag name="KSO_WM_TEMPLATE_CATEGORY" val="custom"/>
  <p:tag name="KSO_WM_TEMPLATE_INDEX" val="2020280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807_4*l_h_i*1_1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807_4*l_h_i*1_1_2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807_4*l_h_a*1_1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807_4*l_h_i*1_2_2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807_4*l_h_i*1_2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807_4*l_h_a*1_2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807_4*l_h_i*1_3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807_4*l_h_i*1_3_2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807_4*l_h_a*1_3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807_4*l_h_i*1_4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807_4*l_h_i*1_4_2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202807_4*l_h_a*1_4_1"/>
  <p:tag name="KSO_WM_TEMPLATE_CATEGORY" val="custom"/>
  <p:tag name="KSO_WM_TEMPLATE_INDEX" val="2020280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SLIDE_ID" val="custom2020280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807"/>
  <p:tag name="KSO_WM_SLIDE_LAYOUT" val="a_l"/>
  <p:tag name="KSO_WM_SLIDE_LAYOUT_CNT" val="1_1"/>
</p:tagLst>
</file>

<file path=ppt/tags/tag178.xml><?xml version="1.0" encoding="utf-8"?>
<p:tagLst xmlns:p="http://schemas.openxmlformats.org/presentationml/2006/main">
  <p:tag name="KSO_WM_UNIT_PRESET_TEXT" val="壹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2807_6*e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81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88.xml><?xml version="1.0" encoding="utf-8"?>
<p:tagLst xmlns:p="http://schemas.openxmlformats.org/presentationml/2006/main">
  <p:tag name="KSO_WM_UNIT_PRESET_TEXT" val="壹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2807_6*e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9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9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19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201.xml><?xml version="1.0" encoding="utf-8"?>
<p:tagLst xmlns:p="http://schemas.openxmlformats.org/presentationml/2006/main">
  <p:tag name="KSO_WM_UNIT_PRESET_TEXT" val="壹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2807_6*e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20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209.xml><?xml version="1.0" encoding="utf-8"?>
<p:tagLst xmlns:p="http://schemas.openxmlformats.org/presentationml/2006/main">
  <p:tag name="KSO_WM_UNIT_PRESET_TEXT" val="壹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2807_6*e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21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6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7_6*b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ID" val="custom20202807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807"/>
  <p:tag name="KSO_WM_SLIDE_LAYOUT" val="a_b_e"/>
  <p:tag name="KSO_WM_SLIDE_LAYOUT_CNT" val="1_1_1"/>
</p:tagLst>
</file>

<file path=ppt/tags/tag215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14*a*1"/>
  <p:tag name="KSO_WM_TEMPLATE_CATEGORY" val="custom"/>
  <p:tag name="KSO_WM_TEMPLATE_INDEX" val="20202807"/>
  <p:tag name="KSO_WM_UNIT_LAYERLEVEL" val="1"/>
  <p:tag name="KSO_WM_TAG_VERSION" val="1.0"/>
  <p:tag name="KSO_WM_BEAUTIFY_FLAG" val="#wm#"/>
  <p:tag name="KSO_WM_UNIT_PRESET_TEXT" val="感谢欣赏"/>
</p:tagLst>
</file>

<file path=ppt/tags/tag216.xml><?xml version="1.0" encoding="utf-8"?>
<p:tagLst xmlns:p="http://schemas.openxmlformats.org/presentationml/2006/main">
  <p:tag name="KSO_WM_SLIDE_ID" val="custom20202807_1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2807"/>
  <p:tag name="KSO_WM_SLIDE_LAYOUT" val="a_b"/>
  <p:tag name="KSO_WM_SLIDE_LAYOUT_CNT" val="1_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20202807">
      <a:dk1>
        <a:srgbClr val="000000"/>
      </a:dk1>
      <a:lt1>
        <a:srgbClr val="FFFFFF"/>
      </a:lt1>
      <a:dk2>
        <a:srgbClr val="E9E8E2"/>
      </a:dk2>
      <a:lt2>
        <a:srgbClr val="F4F3EE"/>
      </a:lt2>
      <a:accent1>
        <a:srgbClr val="BACB98"/>
      </a:accent1>
      <a:accent2>
        <a:srgbClr val="C4C093"/>
      </a:accent2>
      <a:accent3>
        <a:srgbClr val="CDB996"/>
      </a:accent3>
      <a:accent4>
        <a:srgbClr val="CEAF96"/>
      </a:accent4>
      <a:accent5>
        <a:srgbClr val="D0AC9D"/>
      </a:accent5>
      <a:accent6>
        <a:srgbClr val="CFAAA2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10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11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12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3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4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5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6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7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8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ppt/theme/themeOverride9.xml><?xml version="1.0" encoding="utf-8"?>
<a:themeOverride xmlns:a="http://schemas.openxmlformats.org/drawingml/2006/main">
  <a:clrScheme name="20202807">
    <a:dk1>
      <a:srgbClr val="000000"/>
    </a:dk1>
    <a:lt1>
      <a:srgbClr val="FFFFFF"/>
    </a:lt1>
    <a:dk2>
      <a:srgbClr val="E9E8E2"/>
    </a:dk2>
    <a:lt2>
      <a:srgbClr val="F4F3EE"/>
    </a:lt2>
    <a:accent1>
      <a:srgbClr val="BACB98"/>
    </a:accent1>
    <a:accent2>
      <a:srgbClr val="C4C093"/>
    </a:accent2>
    <a:accent3>
      <a:srgbClr val="CDB996"/>
    </a:accent3>
    <a:accent4>
      <a:srgbClr val="CEAF96"/>
    </a:accent4>
    <a:accent5>
      <a:srgbClr val="D0AC9D"/>
    </a:accent5>
    <a:accent6>
      <a:srgbClr val="CFAAA2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演示</Application>
  <PresentationFormat>宽屏</PresentationFormat>
  <Paragraphs>87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隶书</vt:lpstr>
      <vt:lpstr>微软雅黑</vt:lpstr>
      <vt:lpstr>汉仪尚巍手书W</vt:lpstr>
      <vt:lpstr>Calibri</vt:lpstr>
      <vt:lpstr>Arial Unicode MS</vt:lpstr>
      <vt:lpstr>黑体</vt:lpstr>
      <vt:lpstr>汉仪糯米团简</vt:lpstr>
      <vt:lpstr>2_Office 主题​​</vt:lpstr>
      <vt:lpstr>空白演示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甲方填写项目满意度评价表以及录制项目评价视频</vt:lpstr>
      <vt:lpstr>遇到的问题及应对措施</vt:lpstr>
      <vt:lpstr>遇到的问题及应对措施</vt:lpstr>
      <vt:lpstr>总结</vt:lpstr>
      <vt:lpstr>总结</vt:lpstr>
      <vt:lpstr>感谢欣赏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乐乐儿</cp:lastModifiedBy>
  <cp:revision>156</cp:revision>
  <dcterms:created xsi:type="dcterms:W3CDTF">2019-06-19T02:08:00Z</dcterms:created>
  <dcterms:modified xsi:type="dcterms:W3CDTF">2020-11-26T17:40:34Z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