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6"/>
  </p:notesMasterIdLst>
  <p:sldIdLst>
    <p:sldId id="305" r:id="rId4"/>
    <p:sldId id="306" r:id="rId5"/>
    <p:sldId id="284" r:id="rId6"/>
    <p:sldId id="265" r:id="rId7"/>
    <p:sldId id="330" r:id="rId8"/>
    <p:sldId id="285" r:id="rId9"/>
    <p:sldId id="269" r:id="rId10"/>
    <p:sldId id="266" r:id="rId11"/>
    <p:sldId id="272" r:id="rId12"/>
    <p:sldId id="273" r:id="rId13"/>
    <p:sldId id="283" r:id="rId14"/>
    <p:sldId id="307" r:id="rId15"/>
  </p:sldIdLst>
  <p:sldSz cx="12192000" cy="6858000"/>
  <p:notesSz cx="6858000" cy="9144000"/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98D20F61-6043-4923-9B9A-3EE97168FDEE}">
          <p14:sldIdLst>
            <p14:sldId id="269"/>
            <p14:sldId id="266"/>
            <p14:sldId id="307"/>
            <p14:sldId id="273"/>
            <p14:sldId id="265"/>
            <p14:sldId id="284"/>
            <p14:sldId id="283"/>
            <p14:sldId id="306"/>
            <p14:sldId id="285"/>
            <p14:sldId id="305"/>
            <p14:sldId id="330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7C4"/>
    <a:srgbClr val="1F89E1"/>
    <a:srgbClr val="1C6394"/>
    <a:srgbClr val="D88428"/>
    <a:srgbClr val="E3A765"/>
    <a:srgbClr val="C2E0F4"/>
    <a:srgbClr val="2481C0"/>
    <a:srgbClr val="FD8F36"/>
    <a:srgbClr val="FE9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50" y="198"/>
      </p:cViewPr>
      <p:guideLst>
        <p:guide orient="horz" pos="2222"/>
        <p:guide pos="3826"/>
        <p:guide pos="438"/>
        <p:guide pos="7224"/>
        <p:guide pos="2933"/>
        <p:guide pos="4740"/>
        <p:guide orient="horz" pos="2719"/>
        <p:guide orient="horz" pos="1712"/>
        <p:guide pos="5652"/>
        <p:guide pos="6587"/>
        <p:guide pos="1090"/>
        <p:guide orient="horz" pos="3078"/>
        <p:guide orient="horz" pos="1150"/>
        <p:guide orient="horz" pos="3763"/>
        <p:guide pos="2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1970D-4733-4569-9950-69188D797A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2D0A4-2D73-42D6-8CE4-EF37B1DD01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/>
        </p:nvSpPr>
        <p:spPr>
          <a:xfrm>
            <a:off x="-1154790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58" name="文本占位符 52"/>
          <p:cNvSpPr>
            <a:spLocks noGrp="1"/>
          </p:cNvSpPr>
          <p:nvPr>
            <p:ph type="body" sz="quarter" idx="14" hasCustomPrompt="1"/>
          </p:nvPr>
        </p:nvSpPr>
        <p:spPr>
          <a:xfrm>
            <a:off x="606434" y="1565891"/>
            <a:ext cx="13644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altLang="zh-CN" sz="1800" dirty="0" smtClean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PowerPoint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3919239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5" name="任意多边形: 形状 14"/>
          <p:cNvSpPr/>
          <p:nvPr userDrawn="1"/>
        </p:nvSpPr>
        <p:spPr>
          <a:xfrm>
            <a:off x="-3691804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12" hasCustomPrompt="1"/>
          </p:nvPr>
        </p:nvSpPr>
        <p:spPr>
          <a:xfrm>
            <a:off x="697261" y="4151835"/>
            <a:ext cx="985014" cy="2585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200" dirty="0">
                <a:solidFill>
                  <a:schemeClr val="bg1"/>
                </a:solidFill>
              </a:defRPr>
            </a:lvl1pPr>
          </a:lstStyle>
          <a:p>
            <a:pPr marL="0" lvl="0" algn="ctr" defTabSz="457200"/>
            <a:r>
              <a:rPr lang="en-US" altLang="zh-CN" dirty="0" err="1"/>
              <a:t>OfficePLUS</a:t>
            </a:r>
            <a:endParaRPr lang="en-US" altLang="zh-CN" dirty="0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1" hasCustomPrompt="1"/>
          </p:nvPr>
        </p:nvSpPr>
        <p:spPr>
          <a:xfrm>
            <a:off x="600816" y="2271362"/>
            <a:ext cx="5731056" cy="1136273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Atmospheric work </a:t>
            </a:r>
            <a:endParaRPr lang="en-US" altLang="zh-CN" dirty="0"/>
          </a:p>
          <a:p>
            <a:pPr lvl="0"/>
            <a:r>
              <a:rPr lang="en-US" altLang="zh-CN" dirty="0"/>
              <a:t>report</a:t>
            </a:r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9419310" y="2250590"/>
            <a:ext cx="2066554" cy="31201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825146" y="561983"/>
            <a:ext cx="2840435" cy="27463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7292975" y="890588"/>
            <a:ext cx="3359150" cy="4946650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任意多边形: 形状 3"/>
          <p:cNvSpPr/>
          <p:nvPr userDrawn="1"/>
        </p:nvSpPr>
        <p:spPr>
          <a:xfrm>
            <a:off x="959389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38000">
                  <a:schemeClr val="bg1">
                    <a:lumMod val="85000"/>
                    <a:alpha val="35000"/>
                  </a:schemeClr>
                </a:gs>
                <a:gs pos="62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5" name="任意多边形: 形状 4"/>
          <p:cNvSpPr/>
          <p:nvPr userDrawn="1"/>
        </p:nvSpPr>
        <p:spPr>
          <a:xfrm>
            <a:off x="536553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38000">
                  <a:schemeClr val="bg1">
                    <a:lumMod val="85000"/>
                    <a:alpha val="35000"/>
                  </a:schemeClr>
                </a:gs>
                <a:gs pos="62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6" name="任意多边形: 形状 5"/>
          <p:cNvSpPr/>
          <p:nvPr userDrawn="1"/>
        </p:nvSpPr>
        <p:spPr>
          <a:xfrm>
            <a:off x="113718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38000">
                  <a:schemeClr val="bg1">
                    <a:lumMod val="85000"/>
                    <a:alpha val="35000"/>
                  </a:schemeClr>
                </a:gs>
                <a:gs pos="62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-309118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38000">
                  <a:schemeClr val="bg1">
                    <a:lumMod val="85000"/>
                    <a:alpha val="35000"/>
                  </a:schemeClr>
                </a:gs>
                <a:gs pos="62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-731954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38000">
                  <a:schemeClr val="bg1">
                    <a:lumMod val="85000"/>
                    <a:alpha val="35000"/>
                  </a:schemeClr>
                </a:gs>
                <a:gs pos="62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1577625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-2000461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-2423297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-2846133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-3268968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-4114640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7" name="任意多边形: 形状 16"/>
          <p:cNvSpPr/>
          <p:nvPr userDrawn="1"/>
        </p:nvSpPr>
        <p:spPr>
          <a:xfrm>
            <a:off x="-4537476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-4960311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-5383147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-5805983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1" name="任意多边形: 形状 20"/>
          <p:cNvSpPr/>
          <p:nvPr userDrawn="1"/>
        </p:nvSpPr>
        <p:spPr>
          <a:xfrm>
            <a:off x="-6228818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2" name="任意多边形: 形状 21"/>
          <p:cNvSpPr/>
          <p:nvPr userDrawn="1"/>
        </p:nvSpPr>
        <p:spPr>
          <a:xfrm>
            <a:off x="-6651654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3" name="任意多边形: 形状 22"/>
          <p:cNvSpPr/>
          <p:nvPr userDrawn="1"/>
        </p:nvSpPr>
        <p:spPr>
          <a:xfrm>
            <a:off x="-7074490" y="-442649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695325" y="6292750"/>
            <a:ext cx="36285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任意多边形: 形状 24"/>
          <p:cNvSpPr/>
          <p:nvPr userDrawn="1"/>
        </p:nvSpPr>
        <p:spPr>
          <a:xfrm>
            <a:off x="6456253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6" name="任意多边形: 形状 25"/>
          <p:cNvSpPr/>
          <p:nvPr userDrawn="1"/>
        </p:nvSpPr>
        <p:spPr>
          <a:xfrm>
            <a:off x="6033418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7" name="任意多边形: 形状 26"/>
          <p:cNvSpPr/>
          <p:nvPr userDrawn="1"/>
        </p:nvSpPr>
        <p:spPr>
          <a:xfrm>
            <a:off x="5610582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8" name="任意多边形: 形状 27"/>
          <p:cNvSpPr/>
          <p:nvPr userDrawn="1"/>
        </p:nvSpPr>
        <p:spPr>
          <a:xfrm>
            <a:off x="5187746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9" name="任意多边形: 形状 28"/>
          <p:cNvSpPr/>
          <p:nvPr userDrawn="1"/>
        </p:nvSpPr>
        <p:spPr>
          <a:xfrm>
            <a:off x="4764911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0" name="任意多边形: 形状 29"/>
          <p:cNvSpPr/>
          <p:nvPr userDrawn="1"/>
        </p:nvSpPr>
        <p:spPr>
          <a:xfrm>
            <a:off x="4342075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2" name="任意多边形: 形状 31"/>
          <p:cNvSpPr/>
          <p:nvPr userDrawn="1"/>
        </p:nvSpPr>
        <p:spPr>
          <a:xfrm>
            <a:off x="3496403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3" name="任意多边形: 形状 32"/>
          <p:cNvSpPr/>
          <p:nvPr userDrawn="1"/>
        </p:nvSpPr>
        <p:spPr>
          <a:xfrm>
            <a:off x="3073568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4" name="任意多边形: 形状 33"/>
          <p:cNvSpPr/>
          <p:nvPr userDrawn="1"/>
        </p:nvSpPr>
        <p:spPr>
          <a:xfrm>
            <a:off x="2650732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5" name="任意多边形: 形状 34"/>
          <p:cNvSpPr/>
          <p:nvPr userDrawn="1"/>
        </p:nvSpPr>
        <p:spPr>
          <a:xfrm>
            <a:off x="2227896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6" name="任意多边形: 形状 35"/>
          <p:cNvSpPr/>
          <p:nvPr userDrawn="1"/>
        </p:nvSpPr>
        <p:spPr>
          <a:xfrm>
            <a:off x="1805061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7" name="任意多边形: 形状 36"/>
          <p:cNvSpPr/>
          <p:nvPr userDrawn="1"/>
        </p:nvSpPr>
        <p:spPr>
          <a:xfrm>
            <a:off x="1382225" y="-442650"/>
            <a:ext cx="7810500" cy="7743299"/>
          </a:xfrm>
          <a:custGeom>
            <a:avLst/>
            <a:gdLst>
              <a:gd name="connsiteX0" fmla="*/ 0 w 7810500"/>
              <a:gd name="connsiteY0" fmla="*/ 175533 h 6976383"/>
              <a:gd name="connsiteX1" fmla="*/ 2533650 w 7810500"/>
              <a:gd name="connsiteY1" fmla="*/ 594633 h 6976383"/>
              <a:gd name="connsiteX2" fmla="*/ 4991100 w 7810500"/>
              <a:gd name="connsiteY2" fmla="*/ 5071383 h 6976383"/>
              <a:gd name="connsiteX3" fmla="*/ 7810500 w 7810500"/>
              <a:gd name="connsiteY3" fmla="*/ 6976383 h 697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500" h="6976383">
                <a:moveTo>
                  <a:pt x="0" y="175533"/>
                </a:moveTo>
                <a:cubicBezTo>
                  <a:pt x="850900" y="-22905"/>
                  <a:pt x="1701800" y="-221342"/>
                  <a:pt x="2533650" y="594633"/>
                </a:cubicBezTo>
                <a:cubicBezTo>
                  <a:pt x="3365500" y="1410608"/>
                  <a:pt x="4111625" y="4007758"/>
                  <a:pt x="4991100" y="5071383"/>
                </a:cubicBezTo>
                <a:cubicBezTo>
                  <a:pt x="5870575" y="6135008"/>
                  <a:pt x="6840537" y="6555695"/>
                  <a:pt x="7810500" y="6976383"/>
                </a:cubicBezTo>
              </a:path>
            </a:pathLst>
          </a:custGeom>
          <a:noFill/>
          <a:ln w="12700" cap="flat" cmpd="sng" algn="ctr">
            <a:gradFill flip="none" rotWithShape="1">
              <a:gsLst>
                <a:gs pos="0">
                  <a:schemeClr val="bg1">
                    <a:lumMod val="85000"/>
                    <a:alpha val="20000"/>
                  </a:schemeClr>
                </a:gs>
                <a:gs pos="100000">
                  <a:schemeClr val="bg1">
                    <a:lumMod val="85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lumMod val="100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 userDrawn="1"/>
        </p:nvCxnSpPr>
        <p:spPr>
          <a:xfrm>
            <a:off x="695325" y="6296016"/>
            <a:ext cx="108013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 userDrawn="1"/>
        </p:nvCxnSpPr>
        <p:spPr>
          <a:xfrm>
            <a:off x="695325" y="49528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 userDrawn="1"/>
        </p:nvCxnSpPr>
        <p:spPr>
          <a:xfrm>
            <a:off x="695325" y="54766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 userDrawn="1"/>
        </p:nvSpPr>
        <p:spPr>
          <a:xfrm>
            <a:off x="11446337" y="3614871"/>
            <a:ext cx="45719" cy="230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13" hasCustomPrompt="1"/>
          </p:nvPr>
        </p:nvSpPr>
        <p:spPr>
          <a:xfrm>
            <a:off x="596909" y="4549085"/>
            <a:ext cx="112402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 defTabSz="457200"/>
            <a:r>
              <a:rPr lang="en-US" altLang="zh-CN" dirty="0"/>
              <a:t>2019 / 01 / 01</a:t>
            </a:r>
            <a:endParaRPr lang="en-US" altLang="zh-CN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 userDrawn="1"/>
        </p:nvSpPr>
        <p:spPr>
          <a:xfrm>
            <a:off x="6172768" y="4375787"/>
            <a:ext cx="5342251" cy="185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695326" y="1937538"/>
            <a:ext cx="5323908" cy="185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6172768" y="1934592"/>
            <a:ext cx="5342251" cy="185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695326" y="4375787"/>
            <a:ext cx="5323908" cy="185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4924796" y="2829145"/>
            <a:ext cx="2333385" cy="2373902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矩形 2"/>
          <p:cNvSpPr/>
          <p:nvPr userDrawn="1"/>
        </p:nvSpPr>
        <p:spPr>
          <a:xfrm>
            <a:off x="-343825" y="714810"/>
            <a:ext cx="1523999" cy="661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69759"/>
            <a:ext cx="540544" cy="90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597866" y="495734"/>
            <a:ext cx="2141933" cy="88024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60000"/>
              </a:lnSpc>
              <a:def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80000"/>
              </a:lnSpc>
            </a:pP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dirty="0"/>
              <a:t>showcase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图片占位符 48"/>
          <p:cNvSpPr>
            <a:spLocks noGrp="1"/>
          </p:cNvSpPr>
          <p:nvPr>
            <p:ph type="pic" sz="quarter" idx="12"/>
          </p:nvPr>
        </p:nvSpPr>
        <p:spPr>
          <a:xfrm>
            <a:off x="8295822" y="1304503"/>
            <a:ext cx="3038042" cy="1302026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7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827966" y="2314256"/>
            <a:ext cx="3047530" cy="1302026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8" name="图片占位符 48"/>
          <p:cNvSpPr>
            <a:spLocks noGrp="1"/>
          </p:cNvSpPr>
          <p:nvPr>
            <p:ph type="pic" sz="quarter" idx="11"/>
          </p:nvPr>
        </p:nvSpPr>
        <p:spPr>
          <a:xfrm>
            <a:off x="4535804" y="1817758"/>
            <a:ext cx="3038042" cy="1302026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矩形 2"/>
          <p:cNvSpPr/>
          <p:nvPr userDrawn="1"/>
        </p:nvSpPr>
        <p:spPr>
          <a:xfrm>
            <a:off x="-343825" y="714810"/>
            <a:ext cx="1523999" cy="661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69759"/>
            <a:ext cx="540544" cy="90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597866" y="495734"/>
            <a:ext cx="2141933" cy="88024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60000"/>
              </a:lnSpc>
              <a:def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80000"/>
              </a:lnSpc>
            </a:pP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dirty="0"/>
              <a:t>showcase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49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3224723" y="1388896"/>
            <a:ext cx="2985577" cy="4415004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0" name="图片占位符 48"/>
          <p:cNvSpPr>
            <a:spLocks noGrp="1"/>
          </p:cNvSpPr>
          <p:nvPr>
            <p:ph type="pic" sz="quarter" idx="11"/>
          </p:nvPr>
        </p:nvSpPr>
        <p:spPr>
          <a:xfrm>
            <a:off x="6832266" y="1388896"/>
            <a:ext cx="2985577" cy="4415004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1" name="图片占位符 48"/>
          <p:cNvSpPr>
            <a:spLocks noGrp="1"/>
          </p:cNvSpPr>
          <p:nvPr>
            <p:ph type="pic" sz="quarter" idx="12"/>
          </p:nvPr>
        </p:nvSpPr>
        <p:spPr>
          <a:xfrm>
            <a:off x="10413506" y="1388896"/>
            <a:ext cx="2985577" cy="4415004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48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7530894" y="1242915"/>
            <a:ext cx="2886281" cy="4243479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49" name="图片占位符 48"/>
          <p:cNvSpPr>
            <a:spLocks noGrp="1"/>
          </p:cNvSpPr>
          <p:nvPr>
            <p:ph type="pic" sz="quarter" idx="11"/>
          </p:nvPr>
        </p:nvSpPr>
        <p:spPr>
          <a:xfrm>
            <a:off x="1777199" y="4189539"/>
            <a:ext cx="2886281" cy="1296855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Arial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1.0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200" spc="150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3702530" y="4440286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51" name="矩形 50"/>
          <p:cNvSpPr/>
          <p:nvPr userDrawn="1"/>
        </p:nvSpPr>
        <p:spPr>
          <a:xfrm>
            <a:off x="6096000" y="1076279"/>
            <a:ext cx="6219825" cy="236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715217" y="853629"/>
            <a:ext cx="5762087" cy="226207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cxnSp>
        <p:nvCxnSpPr>
          <p:cNvPr id="53" name="直接连接符 52"/>
          <p:cNvCxnSpPr/>
          <p:nvPr userDrawn="1"/>
        </p:nvCxnSpPr>
        <p:spPr>
          <a:xfrm>
            <a:off x="695325" y="49528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/>
        </p:nvCxnSpPr>
        <p:spPr>
          <a:xfrm>
            <a:off x="695325" y="54766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 userDrawn="1"/>
        </p:nvGrpSpPr>
        <p:grpSpPr>
          <a:xfrm>
            <a:off x="695325" y="6292750"/>
            <a:ext cx="10801350" cy="3266"/>
            <a:chOff x="695325" y="6292750"/>
            <a:chExt cx="10801350" cy="3266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695325" y="6296016"/>
              <a:ext cx="108013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95325" y="6292750"/>
              <a:ext cx="36285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/>
          <p:cNvSpPr txBox="1"/>
          <p:nvPr userDrawn="1"/>
        </p:nvSpPr>
        <p:spPr>
          <a:xfrm>
            <a:off x="3110096" y="451445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01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3511673" y="4468728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 userDrawn="1"/>
        </p:nvSpPr>
        <p:spPr>
          <a:xfrm>
            <a:off x="5989180" y="451354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矩形 62"/>
          <p:cNvSpPr/>
          <p:nvPr userDrawn="1"/>
        </p:nvSpPr>
        <p:spPr>
          <a:xfrm>
            <a:off x="6390757" y="4450676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 userDrawn="1"/>
        </p:nvSpPr>
        <p:spPr>
          <a:xfrm>
            <a:off x="8869119" y="45216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03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矩形 65"/>
          <p:cNvSpPr/>
          <p:nvPr userDrawn="1"/>
        </p:nvSpPr>
        <p:spPr>
          <a:xfrm>
            <a:off x="9270696" y="4470916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 userDrawn="1"/>
        </p:nvSpPr>
        <p:spPr>
          <a:xfrm>
            <a:off x="7409931" y="2677055"/>
            <a:ext cx="4275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矩形 67"/>
          <p:cNvSpPr/>
          <p:nvPr userDrawn="1"/>
        </p:nvSpPr>
        <p:spPr>
          <a:xfrm>
            <a:off x="10629900" y="1101680"/>
            <a:ext cx="590550" cy="165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1938" y="4440286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72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9475685" y="4440286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2110462" y="4440286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51" name="矩形 50"/>
          <p:cNvSpPr/>
          <p:nvPr userDrawn="1"/>
        </p:nvSpPr>
        <p:spPr>
          <a:xfrm>
            <a:off x="6096000" y="1076279"/>
            <a:ext cx="6219825" cy="236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689817" y="853629"/>
            <a:ext cx="5762087" cy="226207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cxnSp>
        <p:nvCxnSpPr>
          <p:cNvPr id="53" name="直接连接符 52"/>
          <p:cNvCxnSpPr/>
          <p:nvPr userDrawn="1"/>
        </p:nvCxnSpPr>
        <p:spPr>
          <a:xfrm>
            <a:off x="695325" y="49528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/>
        </p:nvCxnSpPr>
        <p:spPr>
          <a:xfrm>
            <a:off x="695325" y="54766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 userDrawn="1"/>
        </p:nvGrpSpPr>
        <p:grpSpPr>
          <a:xfrm>
            <a:off x="695325" y="6292750"/>
            <a:ext cx="10801350" cy="3266"/>
            <a:chOff x="695325" y="6292750"/>
            <a:chExt cx="10801350" cy="3266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695325" y="6296016"/>
              <a:ext cx="108013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95325" y="6292750"/>
              <a:ext cx="36285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/>
          <p:cNvSpPr txBox="1"/>
          <p:nvPr userDrawn="1"/>
        </p:nvSpPr>
        <p:spPr>
          <a:xfrm>
            <a:off x="1518028" y="451445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01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1919605" y="4468728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 userDrawn="1"/>
        </p:nvSpPr>
        <p:spPr>
          <a:xfrm>
            <a:off x="4181212" y="451354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矩形 62"/>
          <p:cNvSpPr/>
          <p:nvPr userDrawn="1"/>
        </p:nvSpPr>
        <p:spPr>
          <a:xfrm>
            <a:off x="4582789" y="4450676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 userDrawn="1"/>
        </p:nvSpPr>
        <p:spPr>
          <a:xfrm>
            <a:off x="6857951" y="45216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03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矩形 65"/>
          <p:cNvSpPr/>
          <p:nvPr userDrawn="1"/>
        </p:nvSpPr>
        <p:spPr>
          <a:xfrm>
            <a:off x="7259528" y="4470916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 userDrawn="1"/>
        </p:nvSpPr>
        <p:spPr>
          <a:xfrm>
            <a:off x="7409931" y="2677055"/>
            <a:ext cx="4275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矩形 67"/>
          <p:cNvSpPr/>
          <p:nvPr userDrawn="1"/>
        </p:nvSpPr>
        <p:spPr>
          <a:xfrm>
            <a:off x="10629900" y="1101680"/>
            <a:ext cx="590550" cy="165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766008" y="4440286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72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7421554" y="4440286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64" name="文本框 63"/>
          <p:cNvSpPr txBox="1"/>
          <p:nvPr userDrawn="1"/>
        </p:nvSpPr>
        <p:spPr>
          <a:xfrm>
            <a:off x="9483235" y="45216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04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0" name="矩形 69"/>
          <p:cNvSpPr/>
          <p:nvPr userDrawn="1"/>
        </p:nvSpPr>
        <p:spPr>
          <a:xfrm>
            <a:off x="9884812" y="4470916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10077101" y="4440286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3702530" y="4038092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51" name="矩形 50"/>
          <p:cNvSpPr/>
          <p:nvPr userDrawn="1"/>
        </p:nvSpPr>
        <p:spPr>
          <a:xfrm>
            <a:off x="6096000" y="1076279"/>
            <a:ext cx="6219825" cy="2262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689817" y="853629"/>
            <a:ext cx="5762087" cy="226207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组合 49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8" name="任意多边形: 形状 7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0" name="任意多边形: 形状 29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cxnSp>
        <p:nvCxnSpPr>
          <p:cNvPr id="53" name="直接连接符 52"/>
          <p:cNvCxnSpPr/>
          <p:nvPr userDrawn="1"/>
        </p:nvCxnSpPr>
        <p:spPr>
          <a:xfrm>
            <a:off x="695325" y="49528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/>
        </p:nvCxnSpPr>
        <p:spPr>
          <a:xfrm>
            <a:off x="695325" y="54766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 userDrawn="1"/>
        </p:nvGrpSpPr>
        <p:grpSpPr>
          <a:xfrm>
            <a:off x="695325" y="6292750"/>
            <a:ext cx="10801350" cy="3266"/>
            <a:chOff x="695325" y="6292750"/>
            <a:chExt cx="10801350" cy="3266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695325" y="6296016"/>
              <a:ext cx="108013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95325" y="6292750"/>
              <a:ext cx="36285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/>
          <p:cNvSpPr txBox="1"/>
          <p:nvPr userDrawn="1"/>
        </p:nvSpPr>
        <p:spPr>
          <a:xfrm>
            <a:off x="3110096" y="411226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01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3511673" y="4066534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 userDrawn="1"/>
        </p:nvSpPr>
        <p:spPr>
          <a:xfrm>
            <a:off x="5989180" y="411134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矩形 62"/>
          <p:cNvSpPr/>
          <p:nvPr userDrawn="1"/>
        </p:nvSpPr>
        <p:spPr>
          <a:xfrm>
            <a:off x="6390757" y="4048482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 userDrawn="1"/>
        </p:nvSpPr>
        <p:spPr>
          <a:xfrm>
            <a:off x="8869119" y="411946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03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6" name="矩形 65"/>
          <p:cNvSpPr/>
          <p:nvPr userDrawn="1"/>
        </p:nvSpPr>
        <p:spPr>
          <a:xfrm>
            <a:off x="9270696" y="4068722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 userDrawn="1"/>
        </p:nvSpPr>
        <p:spPr>
          <a:xfrm>
            <a:off x="7409931" y="2641071"/>
            <a:ext cx="4275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矩形 67"/>
          <p:cNvSpPr/>
          <p:nvPr userDrawn="1"/>
        </p:nvSpPr>
        <p:spPr>
          <a:xfrm>
            <a:off x="10629900" y="1101680"/>
            <a:ext cx="590550" cy="165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1938" y="4038092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72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9475685" y="4038092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6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3702530" y="5178999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70" name="文本框 69"/>
          <p:cNvSpPr txBox="1"/>
          <p:nvPr userDrawn="1"/>
        </p:nvSpPr>
        <p:spPr>
          <a:xfrm>
            <a:off x="3110096" y="525317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04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3" name="矩形 72"/>
          <p:cNvSpPr/>
          <p:nvPr userDrawn="1"/>
        </p:nvSpPr>
        <p:spPr>
          <a:xfrm>
            <a:off x="3511673" y="5207441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 userDrawn="1"/>
        </p:nvSpPr>
        <p:spPr>
          <a:xfrm>
            <a:off x="5989180" y="52522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05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5" name="矩形 74"/>
          <p:cNvSpPr/>
          <p:nvPr userDrawn="1"/>
        </p:nvSpPr>
        <p:spPr>
          <a:xfrm>
            <a:off x="6390757" y="5189389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 userDrawn="1"/>
        </p:nvSpPr>
        <p:spPr>
          <a:xfrm>
            <a:off x="8869119" y="526036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</a:rPr>
              <a:t>06</a:t>
            </a:r>
            <a:endParaRPr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7" name="矩形 76"/>
          <p:cNvSpPr/>
          <p:nvPr userDrawn="1"/>
        </p:nvSpPr>
        <p:spPr>
          <a:xfrm>
            <a:off x="9270696" y="5209629"/>
            <a:ext cx="124855" cy="1257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601938" y="5178999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  <p:sp>
        <p:nvSpPr>
          <p:cNvPr id="79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9475685" y="5178999"/>
            <a:ext cx="1493935" cy="678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60000"/>
              </a:lnSpc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Add</a:t>
            </a:r>
            <a:endParaRPr lang="en-US" altLang="zh-CN" dirty="0"/>
          </a:p>
          <a:p>
            <a:pPr lvl="0"/>
            <a:r>
              <a:rPr lang="en-US" altLang="zh-CN" dirty="0"/>
              <a:t>Your title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4" name="组合 3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26" name="任意多边形: 形状 2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6" name="任意多边形: 形状 5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58" name="文本占位符 57"/>
          <p:cNvSpPr>
            <a:spLocks noGrp="1"/>
          </p:cNvSpPr>
          <p:nvPr>
            <p:ph type="body" sz="quarter" idx="10" hasCustomPrompt="1"/>
          </p:nvPr>
        </p:nvSpPr>
        <p:spPr>
          <a:xfrm>
            <a:off x="3096302" y="2384548"/>
            <a:ext cx="87075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48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defTabSz="4572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6" name="矩形 45"/>
          <p:cNvSpPr/>
          <p:nvPr userDrawn="1"/>
        </p:nvSpPr>
        <p:spPr>
          <a:xfrm>
            <a:off x="4656138" y="-17934"/>
            <a:ext cx="2879725" cy="4239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576767" y="2176047"/>
            <a:ext cx="241660" cy="2433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 userDrawn="1"/>
        </p:nvCxnSpPr>
        <p:spPr>
          <a:xfrm>
            <a:off x="3198813" y="3297138"/>
            <a:ext cx="36285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/>
        </p:nvCxnSpPr>
        <p:spPr>
          <a:xfrm>
            <a:off x="3198813" y="3295641"/>
            <a:ext cx="28971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 userDrawn="1"/>
        </p:nvSpPr>
        <p:spPr>
          <a:xfrm>
            <a:off x="7442199" y="2368857"/>
            <a:ext cx="93664" cy="5454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9"/>
          <p:cNvSpPr>
            <a:spLocks noGrp="1"/>
          </p:cNvSpPr>
          <p:nvPr>
            <p:ph type="title" hasCustomPrompt="1"/>
          </p:nvPr>
        </p:nvSpPr>
        <p:spPr>
          <a:xfrm>
            <a:off x="3867728" y="2078754"/>
            <a:ext cx="2133918" cy="978729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80000"/>
              </a:lnSpc>
            </a:pPr>
            <a:r>
              <a:rPr lang="en-US" altLang="zh-CN" dirty="0"/>
              <a:t>Add </a:t>
            </a:r>
            <a:br>
              <a:rPr lang="en-US" altLang="zh-CN" dirty="0"/>
            </a:br>
            <a:r>
              <a:rPr lang="en-US" altLang="zh-CN" dirty="0"/>
              <a:t>your title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矩形 2"/>
          <p:cNvSpPr/>
          <p:nvPr userDrawn="1"/>
        </p:nvSpPr>
        <p:spPr>
          <a:xfrm>
            <a:off x="-343825" y="714810"/>
            <a:ext cx="1523999" cy="661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69759"/>
            <a:ext cx="540544" cy="90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597866" y="495734"/>
            <a:ext cx="2141933" cy="88024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60000"/>
              </a:lnSpc>
              <a:def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80000"/>
              </a:lnSpc>
            </a:pP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dirty="0"/>
              <a:t>showcase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55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1872157" y="1850540"/>
            <a:ext cx="2761455" cy="410091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43825" y="714810"/>
            <a:ext cx="1523999" cy="661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69759"/>
            <a:ext cx="540544" cy="90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597866" y="495734"/>
            <a:ext cx="2141933" cy="88024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60000"/>
              </a:lnSpc>
              <a:def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80000"/>
              </a:lnSpc>
            </a:pP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dirty="0"/>
              <a:t>showcase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 userDrawn="1"/>
        </p:nvSpPr>
        <p:spPr>
          <a:xfrm>
            <a:off x="708025" y="2423409"/>
            <a:ext cx="2141933" cy="31201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4276536" y="2000253"/>
            <a:ext cx="5756667" cy="3609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1779846" y="1737916"/>
            <a:ext cx="2761455" cy="410091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矩形 2"/>
          <p:cNvSpPr/>
          <p:nvPr userDrawn="1"/>
        </p:nvSpPr>
        <p:spPr>
          <a:xfrm>
            <a:off x="-343825" y="714810"/>
            <a:ext cx="1523999" cy="661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69759"/>
            <a:ext cx="540544" cy="90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597866" y="495734"/>
            <a:ext cx="2141933" cy="88024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60000"/>
              </a:lnSpc>
              <a:def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80000"/>
              </a:lnSpc>
            </a:pP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dirty="0"/>
              <a:t>showcase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6579190" y="-442650"/>
            <a:ext cx="24301094" cy="7743300"/>
            <a:chOff x="-6579190" y="-442650"/>
            <a:chExt cx="24301094" cy="774330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14" name="任意多边形: 形状 13"/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57" name="图片占位符 48"/>
          <p:cNvSpPr>
            <a:spLocks noGrp="1"/>
          </p:cNvSpPr>
          <p:nvPr>
            <p:ph type="pic" sz="quarter" idx="11"/>
          </p:nvPr>
        </p:nvSpPr>
        <p:spPr>
          <a:xfrm>
            <a:off x="986581" y="4049827"/>
            <a:ext cx="1135674" cy="114172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6" name="图片占位符 48"/>
          <p:cNvSpPr>
            <a:spLocks noGrp="1"/>
          </p:cNvSpPr>
          <p:nvPr>
            <p:ph type="pic" sz="quarter" idx="10"/>
          </p:nvPr>
        </p:nvSpPr>
        <p:spPr>
          <a:xfrm>
            <a:off x="986581" y="2287272"/>
            <a:ext cx="1135674" cy="114172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43825" y="714810"/>
            <a:ext cx="1523999" cy="661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69759"/>
            <a:ext cx="540544" cy="90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597866" y="495734"/>
            <a:ext cx="2141933" cy="88024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60000"/>
              </a:lnSpc>
              <a:defRPr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>
              <a:lnSpc>
                <a:spcPct val="80000"/>
              </a:lnSpc>
            </a:pP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dirty="0"/>
              <a:t>showcase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596900" y="4549140"/>
            <a:ext cx="1193800" cy="257175"/>
          </a:xfrm>
        </p:spPr>
        <p:txBody>
          <a:bodyPr wrap="square"/>
          <a:lstStyle/>
          <a:p>
            <a:r>
              <a:rPr lang="en-US" altLang="zh-CN" dirty="0"/>
              <a:t>2020 / 10 / 15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541145" y="2562860"/>
            <a:ext cx="7883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戊棠团队需求文档过程汇报</a:t>
            </a:r>
            <a:r>
              <a:rPr lang="en-US" altLang="zh-CN" sz="4400" b="1"/>
              <a:t>ppt</a:t>
            </a:r>
            <a:endParaRPr lang="en-US" altLang="zh-CN" sz="4400" b="1"/>
          </a:p>
        </p:txBody>
      </p:sp>
      <p:pic>
        <p:nvPicPr>
          <p:cNvPr id="13" name="图片占位符 12" descr="图片包含 天空, 水, 户外, 船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r="30208"/>
          <a:stretch>
            <a:fillRect/>
          </a:stretch>
        </p:blipFill>
        <p:spPr>
          <a:xfrm>
            <a:off x="9424670" y="2248535"/>
            <a:ext cx="2065020" cy="3161665"/>
          </a:xfrm>
        </p:spPr>
      </p:pic>
      <p:sp>
        <p:nvSpPr>
          <p:cNvPr id="14" name="文本框 13"/>
          <p:cNvSpPr txBox="1"/>
          <p:nvPr/>
        </p:nvSpPr>
        <p:spPr>
          <a:xfrm>
            <a:off x="6608445" y="3841115"/>
            <a:ext cx="2667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汇报人：陈月蓉</a:t>
            </a:r>
            <a:endParaRPr lang="zh-CN" altLang="en-US" sz="2400"/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直接连接符 123"/>
          <p:cNvCxnSpPr/>
          <p:nvPr/>
        </p:nvCxnSpPr>
        <p:spPr>
          <a:xfrm>
            <a:off x="11287125" y="55243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11377612" y="60481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688205" y="2654300"/>
            <a:ext cx="5770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确定需求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589240" y="495734"/>
            <a:ext cx="1414170" cy="8802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/>
              <a:t>Stage </a:t>
            </a:r>
            <a:br>
              <a:rPr lang="en-US" altLang="zh-CN" dirty="0"/>
            </a:br>
            <a:r>
              <a:rPr lang="en-US" altLang="zh-CN" dirty="0"/>
              <a:t>plan</a:t>
            </a:r>
            <a:endParaRPr lang="zh-CN" altLang="en-US" dirty="0"/>
          </a:p>
        </p:txBody>
      </p:sp>
      <p:cxnSp>
        <p:nvCxnSpPr>
          <p:cNvPr id="3" name="直接连接符 2"/>
          <p:cNvCxnSpPr>
            <a:stCxn id="8" idx="6"/>
          </p:cNvCxnSpPr>
          <p:nvPr/>
        </p:nvCxnSpPr>
        <p:spPr>
          <a:xfrm>
            <a:off x="1845163" y="3827034"/>
            <a:ext cx="8572012" cy="1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93068" y="4129832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42483" y="31525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0091" y="4129832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51324" y="2169717"/>
            <a:ext cx="261516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51324" y="31525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774825" y="3791865"/>
            <a:ext cx="70338" cy="703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935413" y="3791865"/>
            <a:ext cx="70338" cy="703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096000" y="3791865"/>
            <a:ext cx="70338" cy="703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271827" y="3789325"/>
            <a:ext cx="70338" cy="7033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778885" y="3108960"/>
            <a:ext cx="436245" cy="456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630045" y="4103370"/>
            <a:ext cx="436245" cy="456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947410" y="4082415"/>
            <a:ext cx="436245" cy="456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088630" y="3108325"/>
            <a:ext cx="436245" cy="45656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36675" y="4773295"/>
            <a:ext cx="3377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导航类型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01695" y="1545590"/>
            <a:ext cx="3834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首页排版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11800" y="4773295"/>
            <a:ext cx="3013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产品和服务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82585" y="2547620"/>
            <a:ext cx="2434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其他</a:t>
            </a:r>
            <a:r>
              <a:rPr lang="en-US" altLang="zh-CN">
                <a:solidFill>
                  <a:srgbClr val="C00000"/>
                </a:solidFill>
              </a:rPr>
              <a:t>...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5420360"/>
            <a:ext cx="4523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我们在导航的问题上，根据需求</a:t>
            </a:r>
            <a:endParaRPr lang="zh-CN" altLang="en-US" sz="1600"/>
          </a:p>
          <a:p>
            <a:r>
              <a:rPr lang="zh-CN" altLang="en-US" sz="1600"/>
              <a:t>文档进行确定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2515235" y="2085975"/>
            <a:ext cx="4046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在客户的要求下我们大体决定采用</a:t>
            </a:r>
            <a:endParaRPr lang="zh-CN" altLang="en-US" sz="1600"/>
          </a:p>
          <a:p>
            <a:r>
              <a:rPr lang="en-US" altLang="zh-CN" sz="1600"/>
              <a:t>xptek</a:t>
            </a:r>
            <a:r>
              <a:rPr lang="zh-CN" altLang="en-US" sz="1600"/>
              <a:t>网站的排版模式，再进行修</a:t>
            </a:r>
            <a:endParaRPr lang="zh-CN" altLang="en-US" sz="1600"/>
          </a:p>
          <a:p>
            <a:r>
              <a:rPr lang="zh-CN" altLang="en-US" sz="1600"/>
              <a:t>改与添加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4579620" y="5420360"/>
            <a:ext cx="3691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因为他们主要服务是汽车美容类型的，我们决定把这个服务的板块内容增加</a:t>
            </a:r>
            <a:endParaRPr lang="zh-CN" altLang="en-US" sz="1600"/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图片包含 天空, 水, 户外, 船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048"/>
          <a:stretch>
            <a:fillRect/>
          </a:stretch>
        </p:blipFill>
        <p:spPr/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600816" y="2032114"/>
            <a:ext cx="5315879" cy="10772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8000" dirty="0"/>
              <a:t>Thank you</a:t>
            </a:r>
            <a:endParaRPr lang="zh-CN" altLang="en-US" sz="8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596900" y="4549140"/>
            <a:ext cx="1374775" cy="257175"/>
          </a:xfrm>
        </p:spPr>
        <p:txBody>
          <a:bodyPr wrap="square"/>
          <a:lstStyle/>
          <a:p>
            <a:r>
              <a:rPr lang="en-US" altLang="zh-CN" dirty="0"/>
              <a:t>2020/ 10 / 15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606434" y="1565891"/>
            <a:ext cx="1364476" cy="341632"/>
          </a:xfrm>
        </p:spPr>
        <p:txBody>
          <a:bodyPr/>
          <a:lstStyle/>
          <a:p>
            <a:r>
              <a:rPr lang="en-US" altLang="zh-CN" dirty="0"/>
              <a:t>PowerPoint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737610" y="4570095"/>
            <a:ext cx="1775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前期准备</a:t>
            </a:r>
            <a:endParaRPr lang="zh-CN" altLang="en-US" sz="240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76390" y="4589145"/>
            <a:ext cx="2363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会议</a:t>
            </a:r>
            <a:r>
              <a:rPr lang="zh-CN" altLang="en-US" sz="2400"/>
              <a:t>过程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9537700" y="4589145"/>
            <a:ext cx="160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确定需求</a:t>
            </a:r>
            <a:endParaRPr lang="zh-CN" altLang="en-US" sz="2400"/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990725"/>
            <a:ext cx="1323975" cy="171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11287125" y="55243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1377612" y="60481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695325" y="6292750"/>
            <a:ext cx="10801350" cy="3266"/>
            <a:chOff x="695325" y="6292750"/>
            <a:chExt cx="10801350" cy="326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95325" y="6296016"/>
              <a:ext cx="108013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5325" y="6292750"/>
              <a:ext cx="36285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5487670" y="2900680"/>
            <a:ext cx="619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前期准备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24125" y="2349500"/>
            <a:ext cx="2804160" cy="1960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719580" y="1595120"/>
            <a:ext cx="3469005" cy="28314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95325" y="6301542"/>
            <a:ext cx="6109921" cy="3266"/>
            <a:chOff x="695325" y="6292750"/>
            <a:chExt cx="6109921" cy="326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95325" y="6296016"/>
              <a:ext cx="610992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95325" y="6292750"/>
              <a:ext cx="36285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接连接符 18"/>
          <p:cNvCxnSpPr/>
          <p:nvPr/>
        </p:nvCxnSpPr>
        <p:spPr>
          <a:xfrm>
            <a:off x="11287125" y="55243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1377612" y="60481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566535" y="1475105"/>
            <a:ext cx="514223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+mn-ea"/>
                <a:cs typeface="+mn-ea"/>
                <a:sym typeface="+mn-ea"/>
              </a:rPr>
              <a:t>10</a:t>
            </a:r>
            <a:r>
              <a:rPr lang="zh-CN" altLang="en-US">
                <a:latin typeface="+mn-ea"/>
                <a:cs typeface="+mn-ea"/>
                <a:sym typeface="+mn-ea"/>
              </a:rPr>
              <a:t>月</a:t>
            </a:r>
            <a:r>
              <a:rPr lang="en-US" altLang="zh-CN">
                <a:latin typeface="+mn-ea"/>
                <a:cs typeface="+mn-ea"/>
                <a:sym typeface="+mn-ea"/>
              </a:rPr>
              <a:t>11</a:t>
            </a:r>
            <a:r>
              <a:rPr lang="zh-CN" altLang="en-US">
                <a:latin typeface="+mn-ea"/>
                <a:cs typeface="+mn-ea"/>
                <a:sym typeface="+mn-ea"/>
              </a:rPr>
              <a:t>号下午我们</a:t>
            </a:r>
            <a:r>
              <a:rPr lang="zh-CN" altLang="en-US">
                <a:latin typeface="+mn-ea"/>
                <a:cs typeface="+mn-ea"/>
                <a:sym typeface="+mn-ea"/>
              </a:rPr>
              <a:t>在</a:t>
            </a:r>
            <a:r>
              <a:rPr lang="en-US" altLang="zh-CN">
                <a:latin typeface="+mn-ea"/>
                <a:cs typeface="+mn-ea"/>
                <a:sym typeface="+mn-ea"/>
              </a:rPr>
              <a:t>411</a:t>
            </a:r>
            <a:r>
              <a:rPr lang="zh-CN" altLang="en-US">
                <a:latin typeface="+mn-ea"/>
                <a:cs typeface="+mn-ea"/>
                <a:sym typeface="+mn-ea"/>
              </a:rPr>
              <a:t>寝室召开了会议</a:t>
            </a:r>
            <a:endParaRPr lang="zh-CN" altLang="en-US">
              <a:latin typeface="+mn-ea"/>
              <a:cs typeface="+mn-ea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95110" y="2559050"/>
            <a:ext cx="48787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  <a:sym typeface="+mn-ea"/>
              </a:rPr>
              <a:t>因为各种原因，我们决定第二天下午在教室线上与商家</a:t>
            </a:r>
            <a:r>
              <a:rPr lang="zh-CN" altLang="en-US">
                <a:latin typeface="+mn-ea"/>
                <a:cs typeface="+mn-ea"/>
                <a:sym typeface="+mn-ea"/>
              </a:rPr>
              <a:t>进行交谈</a:t>
            </a:r>
            <a:endParaRPr lang="zh-CN" altLang="en-US">
              <a:latin typeface="+mn-ea"/>
              <a:cs typeface="+mn-ea"/>
            </a:endParaRPr>
          </a:p>
          <a:p>
            <a:endParaRPr lang="zh-CN" altLang="en-US">
              <a:latin typeface="+mn-ea"/>
              <a:cs typeface="+mn-ea"/>
            </a:endParaRPr>
          </a:p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661785" y="3843655"/>
            <a:ext cx="47066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组长分配了每人会议现场</a:t>
            </a:r>
            <a:r>
              <a:rPr lang="zh-CN" altLang="en-US"/>
              <a:t>的任务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16650" y="2774315"/>
            <a:ext cx="202565" cy="2025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16650" y="1690370"/>
            <a:ext cx="202565" cy="2025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216650" y="4043680"/>
            <a:ext cx="202565" cy="2025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QQ截图202010141442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1934845"/>
            <a:ext cx="3869055" cy="210883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990725"/>
            <a:ext cx="1323975" cy="171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11287125" y="55243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1377612" y="60481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695325" y="6292750"/>
            <a:ext cx="10801350" cy="3266"/>
            <a:chOff x="695325" y="6292750"/>
            <a:chExt cx="10801350" cy="326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95325" y="6296016"/>
              <a:ext cx="108013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5325" y="6292750"/>
              <a:ext cx="36285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142230" y="2849880"/>
            <a:ext cx="4746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会议过程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9887585" y="1134745"/>
            <a:ext cx="1549400" cy="1036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11287125" y="55243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1377612" y="60481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30365" y="2527935"/>
            <a:ext cx="470662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因为一段时间商家没有时间，所以我们的线上会议一直会议延迟到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14</a:t>
            </a:r>
            <a:r>
              <a:rPr lang="zh-CN" altLang="en-US"/>
              <a:t>日晚上</a:t>
            </a:r>
            <a:r>
              <a:rPr lang="zh-CN" altLang="en-US"/>
              <a:t>才有机会进行</a:t>
            </a:r>
            <a:endParaRPr lang="zh-CN" altLang="en-US"/>
          </a:p>
        </p:txBody>
      </p:sp>
      <p:pic>
        <p:nvPicPr>
          <p:cNvPr id="3" name="图片 2" descr="QQ图片20201015180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65" y="748665"/>
            <a:ext cx="2442210" cy="4896485"/>
          </a:xfrm>
          <a:prstGeom prst="rect">
            <a:avLst/>
          </a:prstGeom>
        </p:spPr>
      </p:pic>
      <p:pic>
        <p:nvPicPr>
          <p:cNvPr id="4" name="图片 3" descr="QQ图片202010151806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70" y="748665"/>
            <a:ext cx="2339340" cy="48964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30365" y="4608195"/>
            <a:ext cx="1549400" cy="10369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7504441" y="4218171"/>
            <a:ext cx="295910" cy="337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65017" y="5202447"/>
            <a:ext cx="3955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商定签订时间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45115" y="2359829"/>
            <a:ext cx="395566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05833" y="1776976"/>
            <a:ext cx="295910" cy="337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504441" y="1776976"/>
            <a:ext cx="295910" cy="337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pic>
        <p:nvPicPr>
          <p:cNvPr id="5" name="图片占位符 4" descr="图片包含 天空, 水, 户外, 船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r="21129"/>
          <a:stretch>
            <a:fillRect/>
          </a:stretch>
        </p:blipFill>
        <p:spPr/>
      </p:pic>
      <p:sp>
        <p:nvSpPr>
          <p:cNvPr id="32" name="标题 31"/>
          <p:cNvSpPr>
            <a:spLocks noGrp="1"/>
          </p:cNvSpPr>
          <p:nvPr>
            <p:ph type="title"/>
          </p:nvPr>
        </p:nvSpPr>
        <p:spPr>
          <a:xfrm>
            <a:off x="597866" y="495734"/>
            <a:ext cx="1809115" cy="4851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/>
              <a:t>Problem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1980495" y="5081288"/>
            <a:ext cx="3955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修改需求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05833" y="4215225"/>
            <a:ext cx="295910" cy="337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76645" y="284111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i="1" dirty="0">
                <a:solidFill>
                  <a:schemeClr val="bg1"/>
                </a:solidFill>
                <a:effectLst/>
              </a:rPr>
              <a:t>S</a:t>
            </a:r>
            <a:endParaRPr lang="zh-CN" altLang="en-US" sz="80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96898" y="2854254"/>
            <a:ext cx="115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i="1" dirty="0">
                <a:solidFill>
                  <a:schemeClr val="bg1"/>
                </a:solidFill>
                <a:effectLst/>
              </a:rPr>
              <a:t>W</a:t>
            </a:r>
            <a:endParaRPr lang="zh-CN" altLang="en-US" sz="80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53011" y="3900737"/>
            <a:ext cx="982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i="1" dirty="0">
                <a:solidFill>
                  <a:schemeClr val="bg1"/>
                </a:solidFill>
                <a:effectLst/>
              </a:rPr>
              <a:t>O</a:t>
            </a:r>
            <a:endParaRPr lang="zh-CN" altLang="en-US" sz="80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13446" y="3900737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i="1" dirty="0">
                <a:solidFill>
                  <a:schemeClr val="bg1"/>
                </a:solidFill>
                <a:effectLst/>
              </a:rPr>
              <a:t>T</a:t>
            </a:r>
            <a:endParaRPr lang="zh-CN" altLang="en-US" sz="80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368217" y="2676797"/>
            <a:ext cx="3955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分析记录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976628" y="3634300"/>
            <a:ext cx="367951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976628" y="6087940"/>
            <a:ext cx="367951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7504441" y="3634300"/>
            <a:ext cx="367951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504441" y="6087940"/>
            <a:ext cx="367951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007235" y="2599055"/>
            <a:ext cx="3357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线上交谈</a:t>
            </a:r>
            <a:endParaRPr lang="zh-CN" altLang="en-US" sz="2400"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需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1594485"/>
            <a:ext cx="4378325" cy="32835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54495" y="2146935"/>
            <a:ext cx="41789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我们给商家打电话时，可能是他最近太忙了，还正在车上，然后我们还是在电话里面给他分析讲解了一下，他也就这个网站提出了自己的观点</a:t>
            </a:r>
            <a:endParaRPr lang="zh-CN" altLang="en-US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天空, 水, 户外, 船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r="30208"/>
          <a:stretch>
            <a:fillRect/>
          </a:stretch>
        </p:blipFill>
        <p:spPr/>
      </p:pic>
      <p:sp>
        <p:nvSpPr>
          <p:cNvPr id="31" name="矩形 30"/>
          <p:cNvSpPr/>
          <p:nvPr/>
        </p:nvSpPr>
        <p:spPr>
          <a:xfrm>
            <a:off x="1778455" y="1952996"/>
            <a:ext cx="2778268" cy="41265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dirty="0"/>
              <a:t>Problem </a:t>
            </a:r>
            <a:br>
              <a:rPr lang="en-US" altLang="zh-CN" dirty="0"/>
            </a:br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64554" y="3900999"/>
            <a:ext cx="2468498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商家给我们给了一个类型的网站，要我们根据这个排版</a:t>
            </a:r>
            <a:r>
              <a:rPr lang="zh-CN" altLang="en-US" sz="1400" dirty="0">
                <a:solidFill>
                  <a:schemeClr val="bg1"/>
                </a:solidFill>
              </a:rPr>
              <a:t>做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83605" y="2529632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确定网站的排版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107429" y="2965345"/>
            <a:ext cx="0" cy="8156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983605" y="23104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2107429" y="2962964"/>
            <a:ext cx="0" cy="1393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820509" y="1981812"/>
            <a:ext cx="2657092" cy="394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00239" y="2538424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案例展示要多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6088895" y="2974137"/>
            <a:ext cx="0" cy="8156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6000239" y="23192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6088895" y="2971756"/>
            <a:ext cx="0" cy="13936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11287125" y="552430"/>
            <a:ext cx="2095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11377612" y="604817"/>
            <a:ext cx="119063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711728" y="1981812"/>
            <a:ext cx="2657092" cy="3946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89991" y="3909791"/>
            <a:ext cx="246849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他们明确提出想要加盟的页面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82666" y="2538424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加盟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8980114" y="2974137"/>
            <a:ext cx="0" cy="8156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882666" y="23192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02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8980114" y="2971756"/>
            <a:ext cx="0" cy="13936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16200000">
            <a:off x="-81140960" y="1899093"/>
            <a:ext cx="10054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95325" y="3429000"/>
            <a:ext cx="0" cy="3771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000115" y="3909695"/>
            <a:ext cx="23431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/>
              <a:t>他们主要是进行宣传他们店面形象和主打产品</a:t>
            </a:r>
            <a:endParaRPr lang="zh-CN" altLang="en-US" sz="1400"/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自定义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519</Words>
  <Application>WPS 演示</Application>
  <PresentationFormat>宽屏</PresentationFormat>
  <Paragraphs>112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Segoe UI Light</vt:lpstr>
      <vt:lpstr>微软雅黑</vt:lpstr>
      <vt:lpstr>Century Gothic</vt:lpstr>
      <vt:lpstr>Segoe UI Light</vt:lpstr>
      <vt:lpstr>Arial Unicode MS</vt:lpstr>
      <vt:lpstr>等线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Problem </vt:lpstr>
      <vt:lpstr>PowerPoint 演示文稿</vt:lpstr>
      <vt:lpstr>Problem  analysis</vt:lpstr>
      <vt:lpstr>PowerPoint 演示文稿</vt:lpstr>
      <vt:lpstr>Stage 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Weisheng Zhu</dc:creator>
  <cp:lastModifiedBy>未知</cp:lastModifiedBy>
  <cp:revision>63</cp:revision>
  <dcterms:created xsi:type="dcterms:W3CDTF">2019-07-25T02:40:00Z</dcterms:created>
  <dcterms:modified xsi:type="dcterms:W3CDTF">2020-10-15T11:23:18Z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t-weiszh@microsoft.com</vt:lpwstr>
  </property>
  <property fmtid="{D5CDD505-2E9C-101B-9397-08002B2CF9AE}" pid="5" name="MSIP_Label_f42aa342-8706-4288-bd11-ebb85995028c_SetDate">
    <vt:lpwstr>2019-07-25T06:33:15.4457998Z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89c5bf5f-33b9-4fc1-bd99-04ee503b4f85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0x0101004D520B0621022B4CA37193CEB4BD4006</vt:lpwstr>
  </property>
  <property fmtid="{D5CDD505-2E9C-101B-9397-08002B2CF9AE}" pid="12" name="KSOProductBuildVer">
    <vt:lpwstr>2052-11.1.0.10011</vt:lpwstr>
  </property>
</Properties>
</file>