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9" r:id="rId5"/>
    <p:sldId id="263" r:id="rId6"/>
    <p:sldId id="264" r:id="rId7"/>
    <p:sldId id="267" r:id="rId8"/>
    <p:sldId id="260" r:id="rId9"/>
    <p:sldId id="275" r:id="rId10"/>
    <p:sldId id="277" r:id="rId11"/>
    <p:sldId id="288" r:id="rId12"/>
    <p:sldId id="261" r:id="rId13"/>
    <p:sldId id="286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C5D"/>
    <a:srgbClr val="0F1D38"/>
    <a:srgbClr val="79C5D9"/>
    <a:srgbClr val="909CA8"/>
    <a:srgbClr val="F6D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0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FF44-1AE3-4BA7-B709-D2DDC7C4A7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BAC6-6881-44A0-A808-F1B1503684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9" y="0"/>
            <a:ext cx="1219108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24895" y="5862391"/>
            <a:ext cx="923333" cy="307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25278" y="64692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222500" y="1936750"/>
            <a:ext cx="7772400" cy="2984500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17CF-12AD-445C-B107-AACC88651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C57B-F446-4A06-9E14-86B49B338E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1.png"/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84172" y="3711160"/>
            <a:ext cx="42236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0F1D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Verdana" panose="020B0604030504040204" pitchFamily="34" charset="0"/>
              </a:rPr>
              <a:t>Report of work</a:t>
            </a:r>
            <a:endParaRPr lang="zh-CN" altLang="en-US" dirty="0">
              <a:solidFill>
                <a:srgbClr val="0F1D38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Verdana" panose="020B060403050404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8588" y="4452943"/>
            <a:ext cx="1223424" cy="40780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72025" y="5095875"/>
            <a:ext cx="2647950" cy="439213"/>
            <a:chOff x="4772025" y="5095875"/>
            <a:chExt cx="2647950" cy="439213"/>
          </a:xfrm>
        </p:grpSpPr>
        <p:sp>
          <p:nvSpPr>
            <p:cNvPr id="15" name="矩形: 圆角 14"/>
            <p:cNvSpPr/>
            <p:nvPr/>
          </p:nvSpPr>
          <p:spPr>
            <a:xfrm>
              <a:off x="4772025" y="5095875"/>
              <a:ext cx="2647950" cy="439213"/>
            </a:xfrm>
            <a:prstGeom prst="roundRect">
              <a:avLst>
                <a:gd name="adj" fmla="val 50000"/>
              </a:avLst>
            </a:prstGeom>
            <a:solidFill>
              <a:srgbClr val="0F1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174456" y="5115456"/>
              <a:ext cx="1843088" cy="400050"/>
            </a:xfrm>
            <a:prstGeom prst="roundRect">
              <a:avLst>
                <a:gd name="adj" fmla="val 50000"/>
              </a:avLst>
            </a:prstGeom>
            <a:solidFill>
              <a:srgbClr val="F6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r>
                <a:rPr lang="zh-CN" altLang="en-US" sz="1200" dirty="0">
                  <a:solidFill>
                    <a:srgbClr val="0F1D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zh-CN" altLang="en-US" sz="1200" dirty="0">
                <a:solidFill>
                  <a:srgbClr val="0F1D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18075" y="161290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dirty="0">
                <a:solidFill>
                  <a:srgbClr val="0F1D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+mn-ea"/>
              </a:rPr>
              <a:t>优创团队</a:t>
            </a:r>
            <a:endParaRPr lang="zh-CN" altLang="en-US" sz="4000" dirty="0">
              <a:solidFill>
                <a:srgbClr val="0F1D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29735" y="2340610"/>
            <a:ext cx="3910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0F1D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第三次项目汇报</a:t>
            </a:r>
            <a:endParaRPr lang="zh-CN" altLang="en-US" sz="4000" dirty="0">
              <a:solidFill>
                <a:srgbClr val="0F1D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0845" y="3004185"/>
            <a:ext cx="1218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0F1D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endParaRPr lang="en-US" altLang="zh-CN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588">
        <p14:warp dir="in"/>
      </p:transition>
    </mc:Choice>
    <mc:Fallback>
      <p:transition spd="slow" advTm="6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11836" y="1935897"/>
            <a:ext cx="2117684" cy="3532174"/>
            <a:chOff x="1066291" y="2064419"/>
            <a:chExt cx="2269165" cy="3784837"/>
          </a:xfrm>
        </p:grpSpPr>
        <p:sp>
          <p:nvSpPr>
            <p:cNvPr id="7" name="îsḷîḓè"/>
            <p:cNvSpPr/>
            <p:nvPr/>
          </p:nvSpPr>
          <p:spPr>
            <a:xfrm>
              <a:off x="1066291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íś1ïḍé"/>
            <p:cNvSpPr/>
            <p:nvPr/>
          </p:nvSpPr>
          <p:spPr>
            <a:xfrm>
              <a:off x="1066291" y="5106430"/>
              <a:ext cx="2269165" cy="457200"/>
            </a:xfrm>
            <a:prstGeom prst="rect">
              <a:avLst/>
            </a:prstGeom>
            <a:solidFill>
              <a:srgbClr val="79C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9" name="îṡľîḍe"/>
            <p:cNvSpPr/>
            <p:nvPr/>
          </p:nvSpPr>
          <p:spPr>
            <a:xfrm>
              <a:off x="1839250" y="2494865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rgbClr val="79C5D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33982" y="5158241"/>
              <a:ext cx="2133781" cy="3613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网站风格</a:t>
              </a:r>
              <a:endParaRPr lang="zh-CN" altLang="en-US" sz="16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33981" y="3501099"/>
              <a:ext cx="2133781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负责人提出是要简约及简单，网站的基调要以白色为主。以中性灰或粉色为主。         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他还提出以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“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星光贝贝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”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网站为参照。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71019" y="1935897"/>
            <a:ext cx="2117684" cy="3532174"/>
            <a:chOff x="3663042" y="2064419"/>
            <a:chExt cx="2269165" cy="3784837"/>
          </a:xfrm>
        </p:grpSpPr>
        <p:sp>
          <p:nvSpPr>
            <p:cNvPr id="13" name="ï$1iḋè"/>
            <p:cNvSpPr/>
            <p:nvPr/>
          </p:nvSpPr>
          <p:spPr>
            <a:xfrm>
              <a:off x="3663042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îṥľïḋé"/>
            <p:cNvSpPr/>
            <p:nvPr/>
          </p:nvSpPr>
          <p:spPr>
            <a:xfrm>
              <a:off x="3663042" y="5106430"/>
              <a:ext cx="2269165" cy="457200"/>
            </a:xfrm>
            <a:prstGeom prst="rect">
              <a:avLst/>
            </a:prstGeom>
            <a:solidFill>
              <a:srgbClr val="E0B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5" name="íşḻídé"/>
            <p:cNvSpPr/>
            <p:nvPr/>
          </p:nvSpPr>
          <p:spPr>
            <a:xfrm>
              <a:off x="4438119" y="2492839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rgbClr val="E0BC5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30733" y="5158241"/>
              <a:ext cx="2133781" cy="3613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主页栏目</a:t>
              </a:r>
              <a:endParaRPr lang="zh-CN" altLang="en-US" sz="16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30732" y="3501099"/>
              <a:ext cx="2133781" cy="9219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主页栏目是以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”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星光贝贝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“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为参考，确定了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4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个栏目，分别为作品欣赏，店铺展示，摄像团队，为什么选择我们。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30202" y="1935897"/>
            <a:ext cx="2117684" cy="3532174"/>
            <a:chOff x="6259793" y="2064419"/>
            <a:chExt cx="2269165" cy="3784837"/>
          </a:xfrm>
        </p:grpSpPr>
        <p:sp>
          <p:nvSpPr>
            <p:cNvPr id="19" name="îṡḻïḑê"/>
            <p:cNvSpPr/>
            <p:nvPr/>
          </p:nvSpPr>
          <p:spPr>
            <a:xfrm>
              <a:off x="6259793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íSḷîďé"/>
            <p:cNvSpPr/>
            <p:nvPr/>
          </p:nvSpPr>
          <p:spPr>
            <a:xfrm>
              <a:off x="6259793" y="5106430"/>
              <a:ext cx="2269165" cy="457200"/>
            </a:xfrm>
            <a:prstGeom prst="rect">
              <a:avLst/>
            </a:prstGeom>
            <a:solidFill>
              <a:srgbClr val="79C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21" name="ís1ídé"/>
            <p:cNvSpPr/>
            <p:nvPr/>
          </p:nvSpPr>
          <p:spPr>
            <a:xfrm>
              <a:off x="7036225" y="2484980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rgbClr val="79C5D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27484" y="5158241"/>
              <a:ext cx="2133781" cy="3613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导航与分页</a:t>
              </a:r>
              <a:endParaRPr lang="zh-CN" altLang="en-US" sz="16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27484" y="3501099"/>
              <a:ext cx="2133781" cy="13343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导航的内容按照负责人的想法来的，设定为二级导航，而具体的分页是我们结合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”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星光贝贝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“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和负责人的想法制定的。首页的导航有五个，分页有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15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个。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89385" y="1935897"/>
            <a:ext cx="2117684" cy="3532174"/>
            <a:chOff x="8856544" y="2064419"/>
            <a:chExt cx="2269165" cy="3784837"/>
          </a:xfrm>
        </p:grpSpPr>
        <p:sp>
          <p:nvSpPr>
            <p:cNvPr id="25" name="iṥ1ïḋè"/>
            <p:cNvSpPr/>
            <p:nvPr/>
          </p:nvSpPr>
          <p:spPr>
            <a:xfrm>
              <a:off x="8856544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iṩ1íḍê"/>
            <p:cNvSpPr/>
            <p:nvPr/>
          </p:nvSpPr>
          <p:spPr>
            <a:xfrm>
              <a:off x="8856544" y="5106430"/>
              <a:ext cx="2269165" cy="457200"/>
            </a:xfrm>
            <a:prstGeom prst="rect">
              <a:avLst/>
            </a:prstGeom>
            <a:solidFill>
              <a:srgbClr val="E0B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31" name="ïşlïḓê"/>
            <p:cNvSpPr/>
            <p:nvPr/>
          </p:nvSpPr>
          <p:spPr>
            <a:xfrm>
              <a:off x="9630698" y="2484980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rgbClr val="E0BC5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20987" y="5158241"/>
              <a:ext cx="2133781" cy="3613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banner</a:t>
              </a:r>
              <a:endParaRPr lang="en-US" altLang="zh-CN" sz="16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925199" y="3501099"/>
              <a:ext cx="2133781" cy="7158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banner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的内容是我们的确定的，以品牌宣传、活动宣传为主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35701" y="792445"/>
            <a:ext cx="3177723" cy="668927"/>
            <a:chOff x="4435701" y="792445"/>
            <a:chExt cx="3177723" cy="668927"/>
          </a:xfrm>
        </p:grpSpPr>
        <p:sp>
          <p:nvSpPr>
            <p:cNvPr id="3" name="文本框 2"/>
            <p:cNvSpPr txBox="1"/>
            <p:nvPr/>
          </p:nvSpPr>
          <p:spPr>
            <a:xfrm>
              <a:off x="5267294" y="866160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需求文档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435701" y="792445"/>
              <a:ext cx="961507" cy="668927"/>
              <a:chOff x="5079157" y="1849802"/>
              <a:chExt cx="1972679" cy="137240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 cstate="screen"/>
              <a:srcRect/>
              <a:stretch>
                <a:fillRect/>
              </a:stretch>
            </p:blipFill>
            <p:spPr>
              <a:xfrm>
                <a:off x="5079157" y="1849802"/>
                <a:ext cx="1248618" cy="1372406"/>
              </a:xfrm>
              <a:custGeom>
                <a:avLst/>
                <a:gdLst>
                  <a:gd name="connsiteX0" fmla="*/ 0 w 3370399"/>
                  <a:gd name="connsiteY0" fmla="*/ 0 h 2744811"/>
                  <a:gd name="connsiteX1" fmla="*/ 3370399 w 3370399"/>
                  <a:gd name="connsiteY1" fmla="*/ 0 h 2744811"/>
                  <a:gd name="connsiteX2" fmla="*/ 3370399 w 3370399"/>
                  <a:gd name="connsiteY2" fmla="*/ 2744811 h 2744811"/>
                  <a:gd name="connsiteX3" fmla="*/ 0 w 3370399"/>
                  <a:gd name="connsiteY3" fmla="*/ 2744811 h 2744811"/>
                  <a:gd name="connsiteX4" fmla="*/ 0 w 3370399"/>
                  <a:gd name="connsiteY4" fmla="*/ 1077929 h 2744811"/>
                  <a:gd name="connsiteX5" fmla="*/ 47626 w 3370399"/>
                  <a:gd name="connsiteY5" fmla="*/ 899331 h 2744811"/>
                  <a:gd name="connsiteX6" fmla="*/ 82551 w 3370399"/>
                  <a:gd name="connsiteY6" fmla="*/ 651681 h 2744811"/>
                  <a:gd name="connsiteX7" fmla="*/ 0 w 3370399"/>
                  <a:gd name="connsiteY7" fmla="*/ 609546 h 274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0399" h="2744811">
                    <a:moveTo>
                      <a:pt x="0" y="0"/>
                    </a:moveTo>
                    <a:lnTo>
                      <a:pt x="3370399" y="0"/>
                    </a:lnTo>
                    <a:lnTo>
                      <a:pt x="3370399" y="2744811"/>
                    </a:lnTo>
                    <a:lnTo>
                      <a:pt x="0" y="2744811"/>
                    </a:lnTo>
                    <a:lnTo>
                      <a:pt x="0" y="1077929"/>
                    </a:lnTo>
                    <a:lnTo>
                      <a:pt x="47626" y="899331"/>
                    </a:lnTo>
                    <a:lnTo>
                      <a:pt x="82551" y="651681"/>
                    </a:lnTo>
                    <a:lnTo>
                      <a:pt x="0" y="609546"/>
                    </a:lnTo>
                    <a:close/>
                  </a:path>
                </a:pathLst>
              </a:cu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2" cstate="screen"/>
              <a:srcRect l="-7386"/>
              <a:stretch>
                <a:fillRect/>
              </a:stretch>
            </p:blipFill>
            <p:spPr>
              <a:xfrm>
                <a:off x="6242211" y="1849802"/>
                <a:ext cx="809625" cy="1372406"/>
              </a:xfrm>
              <a:custGeom>
                <a:avLst/>
                <a:gdLst>
                  <a:gd name="connsiteX0" fmla="*/ 0 w 809625"/>
                  <a:gd name="connsiteY0" fmla="*/ 0 h 1372406"/>
                  <a:gd name="connsiteX1" fmla="*/ 809625 w 809625"/>
                  <a:gd name="connsiteY1" fmla="*/ 0 h 1372406"/>
                  <a:gd name="connsiteX2" fmla="*/ 809625 w 809625"/>
                  <a:gd name="connsiteY2" fmla="*/ 546687 h 1372406"/>
                  <a:gd name="connsiteX3" fmla="*/ 789620 w 809625"/>
                  <a:gd name="connsiteY3" fmla="*/ 560023 h 1372406"/>
                  <a:gd name="connsiteX4" fmla="*/ 756283 w 809625"/>
                  <a:gd name="connsiteY4" fmla="*/ 764811 h 1372406"/>
                  <a:gd name="connsiteX5" fmla="*/ 809625 w 809625"/>
                  <a:gd name="connsiteY5" fmla="*/ 871495 h 1372406"/>
                  <a:gd name="connsiteX6" fmla="*/ 809625 w 809625"/>
                  <a:gd name="connsiteY6" fmla="*/ 1372406 h 1372406"/>
                  <a:gd name="connsiteX7" fmla="*/ 0 w 809625"/>
                  <a:gd name="connsiteY7" fmla="*/ 1372406 h 1372406"/>
                  <a:gd name="connsiteX8" fmla="*/ 0 w 809625"/>
                  <a:gd name="connsiteY8" fmla="*/ 538965 h 1372406"/>
                  <a:gd name="connsiteX9" fmla="*/ 11441 w 809625"/>
                  <a:gd name="connsiteY9" fmla="*/ 449666 h 1372406"/>
                  <a:gd name="connsiteX10" fmla="*/ 19830 w 809625"/>
                  <a:gd name="connsiteY10" fmla="*/ 325841 h 1372406"/>
                  <a:gd name="connsiteX11" fmla="*/ 0 w 809625"/>
                  <a:gd name="connsiteY11" fmla="*/ 304773 h 137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625" h="1372406">
                    <a:moveTo>
                      <a:pt x="0" y="0"/>
                    </a:moveTo>
                    <a:lnTo>
                      <a:pt x="809625" y="0"/>
                    </a:lnTo>
                    <a:lnTo>
                      <a:pt x="809625" y="546687"/>
                    </a:lnTo>
                    <a:lnTo>
                      <a:pt x="789620" y="560023"/>
                    </a:lnTo>
                    <a:lnTo>
                      <a:pt x="756283" y="764811"/>
                    </a:lnTo>
                    <a:lnTo>
                      <a:pt x="809625" y="871495"/>
                    </a:lnTo>
                    <a:lnTo>
                      <a:pt x="809625" y="1372406"/>
                    </a:lnTo>
                    <a:lnTo>
                      <a:pt x="0" y="1372406"/>
                    </a:lnTo>
                    <a:lnTo>
                      <a:pt x="0" y="538965"/>
                    </a:lnTo>
                    <a:lnTo>
                      <a:pt x="11441" y="449666"/>
                    </a:lnTo>
                    <a:lnTo>
                      <a:pt x="19830" y="325841"/>
                    </a:lnTo>
                    <a:lnTo>
                      <a:pt x="0" y="304773"/>
                    </a:ln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26">
        <p:blinds dir="vert"/>
      </p:transition>
    </mc:Choice>
    <mc:Fallback>
      <p:transition spd="slow" advTm="29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606477" y="939763"/>
            <a:ext cx="4979045" cy="490544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492760" y="3695429"/>
            <a:ext cx="5206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总结</a:t>
            </a:r>
            <a:endParaRPr lang="zh-CN" altLang="en-US" sz="4400" b="1" dirty="0">
              <a:solidFill>
                <a:srgbClr val="0F1D38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31433" y="3343423"/>
            <a:ext cx="783667" cy="26122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79157" y="1849802"/>
            <a:ext cx="1896917" cy="1372406"/>
            <a:chOff x="5079157" y="1849802"/>
            <a:chExt cx="1896917" cy="137240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079157" y="1849802"/>
              <a:ext cx="1248618" cy="1372406"/>
            </a:xfrm>
            <a:custGeom>
              <a:avLst/>
              <a:gdLst>
                <a:gd name="connsiteX0" fmla="*/ 0 w 3370399"/>
                <a:gd name="connsiteY0" fmla="*/ 0 h 2744811"/>
                <a:gd name="connsiteX1" fmla="*/ 3370399 w 3370399"/>
                <a:gd name="connsiteY1" fmla="*/ 0 h 2744811"/>
                <a:gd name="connsiteX2" fmla="*/ 3370399 w 3370399"/>
                <a:gd name="connsiteY2" fmla="*/ 2744811 h 2744811"/>
                <a:gd name="connsiteX3" fmla="*/ 0 w 3370399"/>
                <a:gd name="connsiteY3" fmla="*/ 2744811 h 2744811"/>
                <a:gd name="connsiteX4" fmla="*/ 0 w 3370399"/>
                <a:gd name="connsiteY4" fmla="*/ 1077929 h 2744811"/>
                <a:gd name="connsiteX5" fmla="*/ 47626 w 3370399"/>
                <a:gd name="connsiteY5" fmla="*/ 899331 h 2744811"/>
                <a:gd name="connsiteX6" fmla="*/ 82551 w 3370399"/>
                <a:gd name="connsiteY6" fmla="*/ 651681 h 2744811"/>
                <a:gd name="connsiteX7" fmla="*/ 0 w 3370399"/>
                <a:gd name="connsiteY7" fmla="*/ 609546 h 27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0399" h="2744811">
                  <a:moveTo>
                    <a:pt x="0" y="0"/>
                  </a:moveTo>
                  <a:lnTo>
                    <a:pt x="3370399" y="0"/>
                  </a:lnTo>
                  <a:lnTo>
                    <a:pt x="3370399" y="2744811"/>
                  </a:lnTo>
                  <a:lnTo>
                    <a:pt x="0" y="2744811"/>
                  </a:lnTo>
                  <a:lnTo>
                    <a:pt x="0" y="1077929"/>
                  </a:lnTo>
                  <a:lnTo>
                    <a:pt x="47626" y="899331"/>
                  </a:lnTo>
                  <a:lnTo>
                    <a:pt x="82551" y="651681"/>
                  </a:lnTo>
                  <a:lnTo>
                    <a:pt x="0" y="609546"/>
                  </a:lnTo>
                  <a:close/>
                </a:path>
              </a:pathLst>
            </a:cu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327775" y="1849802"/>
              <a:ext cx="648299" cy="13724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37">
        <p14:ripple/>
      </p:transition>
    </mc:Choice>
    <mc:Fallback>
      <p:transition spd="slow" advTm="113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35701" y="797660"/>
            <a:ext cx="3256463" cy="658496"/>
            <a:chOff x="4435701" y="797660"/>
            <a:chExt cx="3256463" cy="658496"/>
          </a:xfrm>
        </p:grpSpPr>
        <p:sp>
          <p:nvSpPr>
            <p:cNvPr id="28" name="文本框 27"/>
            <p:cNvSpPr txBox="1"/>
            <p:nvPr/>
          </p:nvSpPr>
          <p:spPr>
            <a:xfrm>
              <a:off x="5346034" y="866160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总结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435701" y="797660"/>
              <a:ext cx="910163" cy="658496"/>
              <a:chOff x="5079157" y="1849802"/>
              <a:chExt cx="1896917" cy="137240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 cstate="screen"/>
              <a:srcRect/>
              <a:stretch>
                <a:fillRect/>
              </a:stretch>
            </p:blipFill>
            <p:spPr>
              <a:xfrm>
                <a:off x="5079157" y="1849802"/>
                <a:ext cx="1248618" cy="1372406"/>
              </a:xfrm>
              <a:custGeom>
                <a:avLst/>
                <a:gdLst>
                  <a:gd name="connsiteX0" fmla="*/ 0 w 3370399"/>
                  <a:gd name="connsiteY0" fmla="*/ 0 h 2744811"/>
                  <a:gd name="connsiteX1" fmla="*/ 3370399 w 3370399"/>
                  <a:gd name="connsiteY1" fmla="*/ 0 h 2744811"/>
                  <a:gd name="connsiteX2" fmla="*/ 3370399 w 3370399"/>
                  <a:gd name="connsiteY2" fmla="*/ 2744811 h 2744811"/>
                  <a:gd name="connsiteX3" fmla="*/ 0 w 3370399"/>
                  <a:gd name="connsiteY3" fmla="*/ 2744811 h 2744811"/>
                  <a:gd name="connsiteX4" fmla="*/ 0 w 3370399"/>
                  <a:gd name="connsiteY4" fmla="*/ 1077929 h 2744811"/>
                  <a:gd name="connsiteX5" fmla="*/ 47626 w 3370399"/>
                  <a:gd name="connsiteY5" fmla="*/ 899331 h 2744811"/>
                  <a:gd name="connsiteX6" fmla="*/ 82551 w 3370399"/>
                  <a:gd name="connsiteY6" fmla="*/ 651681 h 2744811"/>
                  <a:gd name="connsiteX7" fmla="*/ 0 w 3370399"/>
                  <a:gd name="connsiteY7" fmla="*/ 609546 h 274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0399" h="2744811">
                    <a:moveTo>
                      <a:pt x="0" y="0"/>
                    </a:moveTo>
                    <a:lnTo>
                      <a:pt x="3370399" y="0"/>
                    </a:lnTo>
                    <a:lnTo>
                      <a:pt x="3370399" y="2744811"/>
                    </a:lnTo>
                    <a:lnTo>
                      <a:pt x="0" y="2744811"/>
                    </a:lnTo>
                    <a:lnTo>
                      <a:pt x="0" y="1077929"/>
                    </a:lnTo>
                    <a:lnTo>
                      <a:pt x="47626" y="899331"/>
                    </a:lnTo>
                    <a:lnTo>
                      <a:pt x="82551" y="651681"/>
                    </a:lnTo>
                    <a:lnTo>
                      <a:pt x="0" y="609546"/>
                    </a:ln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6327775" y="1849802"/>
                <a:ext cx="648299" cy="1372406"/>
              </a:xfrm>
              <a:prstGeom prst="rect">
                <a:avLst/>
              </a:prstGeom>
            </p:spPr>
          </p:pic>
        </p:grpSp>
      </p:grpSp>
      <p:grpSp>
        <p:nvGrpSpPr>
          <p:cNvPr id="36" name="组合 35"/>
          <p:cNvGrpSpPr/>
          <p:nvPr/>
        </p:nvGrpSpPr>
        <p:grpSpPr>
          <a:xfrm>
            <a:off x="2285365" y="2075180"/>
            <a:ext cx="8309610" cy="3477260"/>
            <a:chOff x="6459260" y="1628712"/>
            <a:chExt cx="5022149" cy="4695583"/>
          </a:xfrm>
        </p:grpSpPr>
        <p:sp>
          <p:nvSpPr>
            <p:cNvPr id="37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rgbClr val="0F1D38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C5D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C5D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66390" y="2880995"/>
            <a:ext cx="70866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在与客户的交谈中，要敢于提出自己的想法，也许别人就在等待我们的想法；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与客户的交谈不是可怕的，与别人进行交谈，才能不断的得到锻炼。认识到自己的不足；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要提高自己的实力，才能有更足的底气。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82">
        <p:blinds dir="vert"/>
      </p:transition>
    </mc:Choice>
    <mc:Fallback>
      <p:transition spd="slow" advTm="36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92760" y="2768768"/>
            <a:ext cx="520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0F1D3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感谢您的倾听</a:t>
            </a:r>
            <a:endParaRPr lang="zh-CN" altLang="en-US" sz="6000" dirty="0">
              <a:solidFill>
                <a:srgbClr val="0F1D38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4172" y="3711160"/>
            <a:ext cx="4223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0F1D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Verdana" panose="020B0604030504040204" pitchFamily="34" charset="0"/>
              </a:rPr>
              <a:t>THINKS FOR YOUR LISTING</a:t>
            </a:r>
            <a:endParaRPr lang="zh-CN" altLang="en-US" sz="1600" dirty="0">
              <a:solidFill>
                <a:srgbClr val="0F1D38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Verdana" panose="020B060403050404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8588" y="4452943"/>
            <a:ext cx="1223424" cy="407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309">
        <p14:vortex dir="r"/>
      </p:transition>
    </mc:Choice>
    <mc:Fallback>
      <p:transition spd="slow" advTm="430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492760" y="380072"/>
            <a:ext cx="520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目 录</a:t>
            </a:r>
            <a:endParaRPr lang="zh-CN" altLang="en-US" sz="6000" b="1" dirty="0">
              <a:solidFill>
                <a:srgbClr val="0F1D38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36018" y="1322464"/>
            <a:ext cx="169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F6DC7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Verdana" panose="020B0604030504040204" pitchFamily="34" charset="0"/>
              </a:rPr>
              <a:t>CONTENTS</a:t>
            </a:r>
            <a:endParaRPr lang="zh-CN" altLang="en-US" sz="1600" b="1" dirty="0">
              <a:solidFill>
                <a:srgbClr val="F6DC78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Verdana" panose="020B060403050404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188725" y="2306078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49" name="椭圆 48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solidFill>
              <a:srgbClr val="0F1D38"/>
            </a:solidFill>
            <a:ln w="6350">
              <a:solidFill>
                <a:srgbClr val="0F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008132" y="1463436"/>
              <a:ext cx="135848" cy="135848"/>
            </a:xfrm>
            <a:prstGeom prst="ellipse">
              <a:avLst/>
            </a:prstGeom>
            <a:solidFill>
              <a:srgbClr val="E0BC5D"/>
            </a:solidFill>
            <a:ln w="6350">
              <a:solidFill>
                <a:srgbClr val="E0B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88725" y="3458240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54" name="椭圆 53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solidFill>
              <a:srgbClr val="0F1D38"/>
            </a:solidFill>
            <a:ln w="6350">
              <a:solidFill>
                <a:srgbClr val="0F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008132" y="1463434"/>
              <a:ext cx="135848" cy="135848"/>
            </a:xfrm>
            <a:prstGeom prst="ellipse">
              <a:avLst/>
            </a:prstGeom>
            <a:solidFill>
              <a:srgbClr val="E0BC5D"/>
            </a:solidFill>
            <a:ln w="6350">
              <a:solidFill>
                <a:srgbClr val="E0B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88725" y="4610402"/>
            <a:ext cx="390043" cy="390042"/>
            <a:chOff x="4923349" y="1378653"/>
            <a:chExt cx="305414" cy="305414"/>
          </a:xfrm>
          <a:solidFill>
            <a:srgbClr val="E94E60"/>
          </a:solidFill>
        </p:grpSpPr>
        <p:sp>
          <p:nvSpPr>
            <p:cNvPr id="59" name="椭圆 58"/>
            <p:cNvSpPr/>
            <p:nvPr/>
          </p:nvSpPr>
          <p:spPr>
            <a:xfrm>
              <a:off x="4923349" y="1378653"/>
              <a:ext cx="305414" cy="305414"/>
            </a:xfrm>
            <a:prstGeom prst="ellipse">
              <a:avLst/>
            </a:prstGeom>
            <a:solidFill>
              <a:srgbClr val="0F1D38"/>
            </a:solidFill>
            <a:ln w="6350">
              <a:solidFill>
                <a:srgbClr val="0F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008132" y="1463433"/>
              <a:ext cx="135848" cy="135848"/>
            </a:xfrm>
            <a:prstGeom prst="ellipse">
              <a:avLst/>
            </a:prstGeom>
            <a:solidFill>
              <a:srgbClr val="E0BC5D"/>
            </a:solidFill>
            <a:ln w="6350">
              <a:solidFill>
                <a:srgbClr val="E0B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906759" y="2143072"/>
            <a:ext cx="2924176" cy="716054"/>
            <a:chOff x="1655365" y="3142463"/>
            <a:chExt cx="2924176" cy="716054"/>
          </a:xfrm>
        </p:grpSpPr>
        <p:sp>
          <p:nvSpPr>
            <p:cNvPr id="63" name="圆角矩形 47"/>
            <p:cNvSpPr/>
            <p:nvPr/>
          </p:nvSpPr>
          <p:spPr>
            <a:xfrm>
              <a:off x="1655365" y="3142463"/>
              <a:ext cx="2924176" cy="71605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3000"/>
              </a:schemeClr>
            </a:solidFill>
            <a:ln w="12700">
              <a:solidFill>
                <a:schemeClr val="bg1"/>
              </a:solidFill>
            </a:ln>
            <a:effectLst>
              <a:outerShdw blurRad="4318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101791" y="3269841"/>
              <a:ext cx="1943160" cy="529895"/>
              <a:chOff x="8102034" y="1787062"/>
              <a:chExt cx="1703403" cy="464513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8375349" y="1787062"/>
                <a:ext cx="1233538" cy="40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0F1D38"/>
                    </a:solidFill>
                    <a:latin typeface="方正北魏楷书简体" panose="03000509000000000000" pitchFamily="65" charset="-122"/>
                    <a:ea typeface="方正北魏楷书简体" panose="03000509000000000000" pitchFamily="65" charset="-122"/>
                  </a:rPr>
                  <a:t>确认项目</a:t>
                </a:r>
                <a:endParaRPr lang="zh-CN" altLang="en-US" sz="24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8102034" y="2050583"/>
                <a:ext cx="1703403" cy="20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06759" y="3295231"/>
            <a:ext cx="2924176" cy="716054"/>
            <a:chOff x="1655365" y="3142463"/>
            <a:chExt cx="2924176" cy="716054"/>
          </a:xfrm>
        </p:grpSpPr>
        <p:sp>
          <p:nvSpPr>
            <p:cNvPr id="81" name="圆角矩形 47"/>
            <p:cNvSpPr/>
            <p:nvPr/>
          </p:nvSpPr>
          <p:spPr>
            <a:xfrm>
              <a:off x="1655365" y="3142463"/>
              <a:ext cx="2924176" cy="71605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3000"/>
              </a:schemeClr>
            </a:solidFill>
            <a:ln w="12700">
              <a:solidFill>
                <a:schemeClr val="bg1"/>
              </a:solidFill>
            </a:ln>
            <a:effectLst>
              <a:outerShdw blurRad="4318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2101791" y="3269841"/>
              <a:ext cx="1943160" cy="529895"/>
              <a:chOff x="8102034" y="1787062"/>
              <a:chExt cx="1703403" cy="464513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8420438" y="1787062"/>
                <a:ext cx="1233538" cy="40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0F1D38"/>
                    </a:solidFill>
                    <a:latin typeface="方正北魏楷书简体" panose="03000509000000000000" pitchFamily="65" charset="-122"/>
                    <a:ea typeface="方正北魏楷书简体" panose="03000509000000000000" pitchFamily="65" charset="-122"/>
                  </a:rPr>
                  <a:t>需求文档</a:t>
                </a:r>
                <a:endParaRPr lang="zh-CN" altLang="en-US" sz="24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8102034" y="2050583"/>
                <a:ext cx="1703403" cy="20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906759" y="4447392"/>
            <a:ext cx="2924176" cy="716054"/>
            <a:chOff x="1655365" y="3142463"/>
            <a:chExt cx="2924176" cy="716054"/>
          </a:xfrm>
        </p:grpSpPr>
        <p:sp>
          <p:nvSpPr>
            <p:cNvPr id="86" name="圆角矩形 47"/>
            <p:cNvSpPr/>
            <p:nvPr/>
          </p:nvSpPr>
          <p:spPr>
            <a:xfrm>
              <a:off x="1655365" y="3142463"/>
              <a:ext cx="2924176" cy="71605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3000"/>
              </a:schemeClr>
            </a:solidFill>
            <a:ln w="12700">
              <a:solidFill>
                <a:schemeClr val="bg1"/>
              </a:solidFill>
            </a:ln>
            <a:effectLst>
              <a:outerShdw blurRad="4318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113221" y="3271112"/>
              <a:ext cx="1943160" cy="528624"/>
              <a:chOff x="8112054" y="1788176"/>
              <a:chExt cx="1703403" cy="463399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8643655" y="1788176"/>
                <a:ext cx="696926" cy="40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0F1D38"/>
                    </a:solidFill>
                    <a:latin typeface="方正北魏楷书简体" panose="03000509000000000000" pitchFamily="65" charset="-122"/>
                    <a:ea typeface="方正北魏楷书简体" panose="03000509000000000000" pitchFamily="65" charset="-122"/>
                  </a:rPr>
                  <a:t>总结</a:t>
                </a:r>
                <a:endParaRPr lang="zh-CN" altLang="en-US" sz="24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8112054" y="2050583"/>
                <a:ext cx="1703403" cy="20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endPara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224">
        <p15:prstTrans prst="pageCurlDouble"/>
      </p:transition>
    </mc:Choice>
    <mc:Fallback>
      <p:transition spd="slow" advTm="3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606477" y="939763"/>
            <a:ext cx="4979045" cy="490544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79157" y="1849802"/>
            <a:ext cx="1685200" cy="1372406"/>
          </a:xfrm>
          <a:custGeom>
            <a:avLst/>
            <a:gdLst>
              <a:gd name="connsiteX0" fmla="*/ 0 w 3370399"/>
              <a:gd name="connsiteY0" fmla="*/ 0 h 2744811"/>
              <a:gd name="connsiteX1" fmla="*/ 3370399 w 3370399"/>
              <a:gd name="connsiteY1" fmla="*/ 0 h 2744811"/>
              <a:gd name="connsiteX2" fmla="*/ 3370399 w 3370399"/>
              <a:gd name="connsiteY2" fmla="*/ 2744811 h 2744811"/>
              <a:gd name="connsiteX3" fmla="*/ 0 w 3370399"/>
              <a:gd name="connsiteY3" fmla="*/ 2744811 h 2744811"/>
              <a:gd name="connsiteX4" fmla="*/ 0 w 3370399"/>
              <a:gd name="connsiteY4" fmla="*/ 1077929 h 2744811"/>
              <a:gd name="connsiteX5" fmla="*/ 47626 w 3370399"/>
              <a:gd name="connsiteY5" fmla="*/ 899331 h 2744811"/>
              <a:gd name="connsiteX6" fmla="*/ 82551 w 3370399"/>
              <a:gd name="connsiteY6" fmla="*/ 651681 h 2744811"/>
              <a:gd name="connsiteX7" fmla="*/ 0 w 3370399"/>
              <a:gd name="connsiteY7" fmla="*/ 609546 h 274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0399" h="2744811">
                <a:moveTo>
                  <a:pt x="0" y="0"/>
                </a:moveTo>
                <a:lnTo>
                  <a:pt x="3370399" y="0"/>
                </a:lnTo>
                <a:lnTo>
                  <a:pt x="3370399" y="2744811"/>
                </a:lnTo>
                <a:lnTo>
                  <a:pt x="0" y="2744811"/>
                </a:lnTo>
                <a:lnTo>
                  <a:pt x="0" y="1077929"/>
                </a:lnTo>
                <a:lnTo>
                  <a:pt x="47626" y="899331"/>
                </a:lnTo>
                <a:lnTo>
                  <a:pt x="82551" y="651681"/>
                </a:lnTo>
                <a:lnTo>
                  <a:pt x="0" y="609546"/>
                </a:lnTo>
                <a:close/>
              </a:path>
            </a:pathLst>
          </a:custGeom>
        </p:spPr>
      </p:pic>
      <p:sp>
        <p:nvSpPr>
          <p:cNvPr id="34" name="文本框 33"/>
          <p:cNvSpPr txBox="1"/>
          <p:nvPr/>
        </p:nvSpPr>
        <p:spPr>
          <a:xfrm>
            <a:off x="3492760" y="3695429"/>
            <a:ext cx="5206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确认项目</a:t>
            </a:r>
            <a:endParaRPr lang="zh-CN" altLang="en-US" sz="4400" b="1" dirty="0">
              <a:solidFill>
                <a:srgbClr val="0F1D38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31433" y="3343423"/>
            <a:ext cx="783667" cy="261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61">
        <p14:ripple/>
      </p:transition>
    </mc:Choice>
    <mc:Fallback>
      <p:transition spd="slow" advTm="166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521426" y="800464"/>
            <a:ext cx="3149148" cy="653968"/>
            <a:chOff x="4268689" y="800464"/>
            <a:chExt cx="3149148" cy="65396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4268689" y="800464"/>
              <a:ext cx="803017" cy="653968"/>
            </a:xfrm>
            <a:custGeom>
              <a:avLst/>
              <a:gdLst>
                <a:gd name="connsiteX0" fmla="*/ 0 w 3370399"/>
                <a:gd name="connsiteY0" fmla="*/ 0 h 2744811"/>
                <a:gd name="connsiteX1" fmla="*/ 3370399 w 3370399"/>
                <a:gd name="connsiteY1" fmla="*/ 0 h 2744811"/>
                <a:gd name="connsiteX2" fmla="*/ 3370399 w 3370399"/>
                <a:gd name="connsiteY2" fmla="*/ 2744811 h 2744811"/>
                <a:gd name="connsiteX3" fmla="*/ 0 w 3370399"/>
                <a:gd name="connsiteY3" fmla="*/ 2744811 h 2744811"/>
                <a:gd name="connsiteX4" fmla="*/ 0 w 3370399"/>
                <a:gd name="connsiteY4" fmla="*/ 1077929 h 2744811"/>
                <a:gd name="connsiteX5" fmla="*/ 47626 w 3370399"/>
                <a:gd name="connsiteY5" fmla="*/ 899331 h 2744811"/>
                <a:gd name="connsiteX6" fmla="*/ 82551 w 3370399"/>
                <a:gd name="connsiteY6" fmla="*/ 651681 h 2744811"/>
                <a:gd name="connsiteX7" fmla="*/ 0 w 3370399"/>
                <a:gd name="connsiteY7" fmla="*/ 609546 h 27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0399" h="2744811">
                  <a:moveTo>
                    <a:pt x="0" y="0"/>
                  </a:moveTo>
                  <a:lnTo>
                    <a:pt x="3370399" y="0"/>
                  </a:lnTo>
                  <a:lnTo>
                    <a:pt x="3370399" y="2744811"/>
                  </a:lnTo>
                  <a:lnTo>
                    <a:pt x="0" y="2744811"/>
                  </a:lnTo>
                  <a:lnTo>
                    <a:pt x="0" y="1077929"/>
                  </a:lnTo>
                  <a:lnTo>
                    <a:pt x="47626" y="899331"/>
                  </a:lnTo>
                  <a:lnTo>
                    <a:pt x="82551" y="651681"/>
                  </a:lnTo>
                  <a:lnTo>
                    <a:pt x="0" y="609546"/>
                  </a:lnTo>
                  <a:close/>
                </a:path>
              </a:pathLst>
            </a:custGeom>
          </p:spPr>
        </p:pic>
        <p:sp>
          <p:nvSpPr>
            <p:cNvPr id="28" name="文本框 27"/>
            <p:cNvSpPr txBox="1"/>
            <p:nvPr/>
          </p:nvSpPr>
          <p:spPr>
            <a:xfrm>
              <a:off x="5071707" y="866795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确认项目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</p:grpSp>
      <p:pic>
        <p:nvPicPr>
          <p:cNvPr id="2" name="图片 1" descr="Screenshot_20190928-17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15" y="1638300"/>
            <a:ext cx="1986280" cy="4305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4475" y="4531995"/>
            <a:ext cx="46710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/>
              <a:t>在之前的项目寻找，我们找到了这家</a:t>
            </a:r>
            <a:r>
              <a:rPr lang="en-US" altLang="zh-CN"/>
              <a:t>“</a:t>
            </a:r>
            <a:r>
              <a:rPr lang="zh-CN" altLang="en-US"/>
              <a:t>童心童忆</a:t>
            </a:r>
            <a:r>
              <a:rPr lang="en-US" altLang="zh-CN"/>
              <a:t>”</a:t>
            </a:r>
            <a:r>
              <a:rPr lang="zh-CN" altLang="en-US"/>
              <a:t>的摄影会所，负责人</a:t>
            </a:r>
            <a:r>
              <a:rPr lang="zh-CN" altLang="en-US">
                <a:sym typeface="+mn-ea"/>
              </a:rPr>
              <a:t>有做网站这方面的想法，</a:t>
            </a:r>
            <a:r>
              <a:rPr lang="zh-CN" altLang="en-US"/>
              <a:t>但当时负责人要我们回去后提供一个方案和预算，再做考虑。我们经过讨论，决定这个作为我们的项目。</a:t>
            </a:r>
            <a:endParaRPr lang="zh-CN" altLang="en-US"/>
          </a:p>
        </p:txBody>
      </p:sp>
      <p:pic>
        <p:nvPicPr>
          <p:cNvPr id="4" name="图片 3" descr=")[O3IU1{Q2SV(@@](PAH9A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1638300"/>
            <a:ext cx="2879090" cy="216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343">
        <p:blinds dir="vert"/>
      </p:transition>
    </mc:Choice>
    <mc:Fallback>
      <p:transition spd="slow" advTm="234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521426" y="800464"/>
            <a:ext cx="3149148" cy="653968"/>
            <a:chOff x="4268689" y="800464"/>
            <a:chExt cx="3149148" cy="65396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4268689" y="800464"/>
              <a:ext cx="803017" cy="653968"/>
            </a:xfrm>
            <a:custGeom>
              <a:avLst/>
              <a:gdLst>
                <a:gd name="connsiteX0" fmla="*/ 0 w 3370399"/>
                <a:gd name="connsiteY0" fmla="*/ 0 h 2744811"/>
                <a:gd name="connsiteX1" fmla="*/ 3370399 w 3370399"/>
                <a:gd name="connsiteY1" fmla="*/ 0 h 2744811"/>
                <a:gd name="connsiteX2" fmla="*/ 3370399 w 3370399"/>
                <a:gd name="connsiteY2" fmla="*/ 2744811 h 2744811"/>
                <a:gd name="connsiteX3" fmla="*/ 0 w 3370399"/>
                <a:gd name="connsiteY3" fmla="*/ 2744811 h 2744811"/>
                <a:gd name="connsiteX4" fmla="*/ 0 w 3370399"/>
                <a:gd name="connsiteY4" fmla="*/ 1077929 h 2744811"/>
                <a:gd name="connsiteX5" fmla="*/ 47626 w 3370399"/>
                <a:gd name="connsiteY5" fmla="*/ 899331 h 2744811"/>
                <a:gd name="connsiteX6" fmla="*/ 82551 w 3370399"/>
                <a:gd name="connsiteY6" fmla="*/ 651681 h 2744811"/>
                <a:gd name="connsiteX7" fmla="*/ 0 w 3370399"/>
                <a:gd name="connsiteY7" fmla="*/ 609546 h 27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0399" h="2744811">
                  <a:moveTo>
                    <a:pt x="0" y="0"/>
                  </a:moveTo>
                  <a:lnTo>
                    <a:pt x="3370399" y="0"/>
                  </a:lnTo>
                  <a:lnTo>
                    <a:pt x="3370399" y="2744811"/>
                  </a:lnTo>
                  <a:lnTo>
                    <a:pt x="0" y="2744811"/>
                  </a:lnTo>
                  <a:lnTo>
                    <a:pt x="0" y="1077929"/>
                  </a:lnTo>
                  <a:lnTo>
                    <a:pt x="47626" y="899331"/>
                  </a:lnTo>
                  <a:lnTo>
                    <a:pt x="82551" y="651681"/>
                  </a:lnTo>
                  <a:lnTo>
                    <a:pt x="0" y="609546"/>
                  </a:lnTo>
                  <a:close/>
                </a:path>
              </a:pathLst>
            </a:custGeom>
          </p:spPr>
        </p:pic>
        <p:sp>
          <p:nvSpPr>
            <p:cNvPr id="28" name="文本框 27"/>
            <p:cNvSpPr txBox="1"/>
            <p:nvPr/>
          </p:nvSpPr>
          <p:spPr>
            <a:xfrm>
              <a:off x="5071707" y="866795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确认项目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</p:grp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0" y="2411730"/>
            <a:ext cx="5077460" cy="2891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85280" y="2888615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为了拿下这个项目，我们决定在</a:t>
            </a:r>
            <a:r>
              <a:rPr lang="en-US" altLang="zh-CN" sz="2400"/>
              <a:t>26</a:t>
            </a:r>
            <a:r>
              <a:rPr lang="zh-CN" altLang="en-US" sz="2400"/>
              <a:t>号上午再次与负责人进行面谈。因此我们在</a:t>
            </a:r>
            <a:r>
              <a:rPr lang="en-US" altLang="zh-CN" sz="2400"/>
              <a:t>25</a:t>
            </a:r>
            <a:r>
              <a:rPr lang="zh-CN" altLang="en-US" sz="2400"/>
              <a:t>号晚上，完成了对同类型网站进行调研的调研文档。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19">
        <p:blinds dir="vert"/>
      </p:transition>
    </mc:Choice>
    <mc:Fallback>
      <p:transition spd="slow" advTm="321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521426" y="800464"/>
            <a:ext cx="3149148" cy="653968"/>
            <a:chOff x="4268689" y="800464"/>
            <a:chExt cx="3149148" cy="65396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4268689" y="800464"/>
              <a:ext cx="803017" cy="653968"/>
            </a:xfrm>
            <a:custGeom>
              <a:avLst/>
              <a:gdLst>
                <a:gd name="connsiteX0" fmla="*/ 0 w 3370399"/>
                <a:gd name="connsiteY0" fmla="*/ 0 h 2744811"/>
                <a:gd name="connsiteX1" fmla="*/ 3370399 w 3370399"/>
                <a:gd name="connsiteY1" fmla="*/ 0 h 2744811"/>
                <a:gd name="connsiteX2" fmla="*/ 3370399 w 3370399"/>
                <a:gd name="connsiteY2" fmla="*/ 2744811 h 2744811"/>
                <a:gd name="connsiteX3" fmla="*/ 0 w 3370399"/>
                <a:gd name="connsiteY3" fmla="*/ 2744811 h 2744811"/>
                <a:gd name="connsiteX4" fmla="*/ 0 w 3370399"/>
                <a:gd name="connsiteY4" fmla="*/ 1077929 h 2744811"/>
                <a:gd name="connsiteX5" fmla="*/ 47626 w 3370399"/>
                <a:gd name="connsiteY5" fmla="*/ 899331 h 2744811"/>
                <a:gd name="connsiteX6" fmla="*/ 82551 w 3370399"/>
                <a:gd name="connsiteY6" fmla="*/ 651681 h 2744811"/>
                <a:gd name="connsiteX7" fmla="*/ 0 w 3370399"/>
                <a:gd name="connsiteY7" fmla="*/ 609546 h 27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0399" h="2744811">
                  <a:moveTo>
                    <a:pt x="0" y="0"/>
                  </a:moveTo>
                  <a:lnTo>
                    <a:pt x="3370399" y="0"/>
                  </a:lnTo>
                  <a:lnTo>
                    <a:pt x="3370399" y="2744811"/>
                  </a:lnTo>
                  <a:lnTo>
                    <a:pt x="0" y="2744811"/>
                  </a:lnTo>
                  <a:lnTo>
                    <a:pt x="0" y="1077929"/>
                  </a:lnTo>
                  <a:lnTo>
                    <a:pt x="47626" y="899331"/>
                  </a:lnTo>
                  <a:lnTo>
                    <a:pt x="82551" y="651681"/>
                  </a:lnTo>
                  <a:lnTo>
                    <a:pt x="0" y="609546"/>
                  </a:lnTo>
                  <a:close/>
                </a:path>
              </a:pathLst>
            </a:custGeom>
          </p:spPr>
        </p:pic>
        <p:sp>
          <p:nvSpPr>
            <p:cNvPr id="28" name="文本框 27"/>
            <p:cNvSpPr txBox="1"/>
            <p:nvPr/>
          </p:nvSpPr>
          <p:spPr>
            <a:xfrm>
              <a:off x="5071707" y="866795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确认项目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096000" y="2044176"/>
            <a:ext cx="0" cy="3986727"/>
          </a:xfrm>
          <a:prstGeom prst="line">
            <a:avLst/>
          </a:prstGeom>
          <a:ln>
            <a:solidFill>
              <a:srgbClr val="0F1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718629" y="2634048"/>
            <a:ext cx="754742" cy="754742"/>
          </a:xfrm>
          <a:prstGeom prst="ellipse">
            <a:avLst/>
          </a:prstGeom>
          <a:solidFill>
            <a:srgbClr val="79C5D9"/>
          </a:solidFill>
          <a:ln>
            <a:solidFill>
              <a:srgbClr val="0F1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18629" y="4432337"/>
            <a:ext cx="754742" cy="754742"/>
          </a:xfrm>
          <a:prstGeom prst="ellipse">
            <a:avLst/>
          </a:prstGeom>
          <a:solidFill>
            <a:srgbClr val="E0BC5D"/>
          </a:solidFill>
          <a:ln>
            <a:solidFill>
              <a:srgbClr val="0F1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椭圆 21"/>
          <p:cNvSpPr/>
          <p:nvPr/>
        </p:nvSpPr>
        <p:spPr>
          <a:xfrm>
            <a:off x="5909101" y="2827889"/>
            <a:ext cx="354749" cy="36706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22"/>
          <p:cNvSpPr/>
          <p:nvPr/>
        </p:nvSpPr>
        <p:spPr>
          <a:xfrm>
            <a:off x="5902945" y="4636518"/>
            <a:ext cx="367060" cy="346380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065" y="2179955"/>
            <a:ext cx="3596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26</a:t>
            </a:r>
            <a:r>
              <a:rPr lang="zh-CN" altLang="en-US"/>
              <a:t>号上午，我们再次来到</a:t>
            </a:r>
            <a:r>
              <a:rPr lang="en-US" altLang="zh-CN"/>
              <a:t>“</a:t>
            </a:r>
            <a:r>
              <a:rPr lang="zh-CN" altLang="en-US"/>
              <a:t>童心童忆</a:t>
            </a:r>
            <a:r>
              <a:rPr lang="en-US" altLang="zh-CN"/>
              <a:t>”</a:t>
            </a:r>
            <a:r>
              <a:rPr lang="zh-CN" altLang="en-US"/>
              <a:t>与负责人进行面谈。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065645" y="4700270"/>
            <a:ext cx="354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这次的面谈很顺利，在拿下项目的同时，也大致的掌握了负责人对于网站的需求。</a:t>
            </a:r>
            <a:endParaRPr lang="zh-CN" altLang="en-US"/>
          </a:p>
        </p:txBody>
      </p:sp>
      <p:pic>
        <p:nvPicPr>
          <p:cNvPr id="5" name="图片 4" descr="IMG_20190926_104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80" y="2015490"/>
            <a:ext cx="3221990" cy="2416810"/>
          </a:xfrm>
          <a:prstGeom prst="rect">
            <a:avLst/>
          </a:prstGeom>
        </p:spPr>
      </p:pic>
      <p:pic>
        <p:nvPicPr>
          <p:cNvPr id="7" name="图片 6" descr="IMG_20190926_104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65" y="2942590"/>
            <a:ext cx="3444875" cy="258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05">
        <p:blinds dir="vert"/>
      </p:transition>
    </mc:Choice>
    <mc:Fallback>
      <p:transition spd="slow" advTm="34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606477" y="939763"/>
            <a:ext cx="4979045" cy="490544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492760" y="3695429"/>
            <a:ext cx="5206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需求文档</a:t>
            </a:r>
            <a:endParaRPr lang="zh-CN" altLang="en-US" sz="4400" b="1" dirty="0">
              <a:solidFill>
                <a:srgbClr val="0F1D38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31433" y="3343423"/>
            <a:ext cx="783667" cy="2612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79157" y="1849802"/>
            <a:ext cx="1972679" cy="1372406"/>
            <a:chOff x="5079157" y="1849802"/>
            <a:chExt cx="1972679" cy="137240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079157" y="1849802"/>
              <a:ext cx="1248618" cy="1372406"/>
            </a:xfrm>
            <a:custGeom>
              <a:avLst/>
              <a:gdLst>
                <a:gd name="connsiteX0" fmla="*/ 0 w 3370399"/>
                <a:gd name="connsiteY0" fmla="*/ 0 h 2744811"/>
                <a:gd name="connsiteX1" fmla="*/ 3370399 w 3370399"/>
                <a:gd name="connsiteY1" fmla="*/ 0 h 2744811"/>
                <a:gd name="connsiteX2" fmla="*/ 3370399 w 3370399"/>
                <a:gd name="connsiteY2" fmla="*/ 2744811 h 2744811"/>
                <a:gd name="connsiteX3" fmla="*/ 0 w 3370399"/>
                <a:gd name="connsiteY3" fmla="*/ 2744811 h 2744811"/>
                <a:gd name="connsiteX4" fmla="*/ 0 w 3370399"/>
                <a:gd name="connsiteY4" fmla="*/ 1077929 h 2744811"/>
                <a:gd name="connsiteX5" fmla="*/ 47626 w 3370399"/>
                <a:gd name="connsiteY5" fmla="*/ 899331 h 2744811"/>
                <a:gd name="connsiteX6" fmla="*/ 82551 w 3370399"/>
                <a:gd name="connsiteY6" fmla="*/ 651681 h 2744811"/>
                <a:gd name="connsiteX7" fmla="*/ 0 w 3370399"/>
                <a:gd name="connsiteY7" fmla="*/ 609546 h 27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0399" h="2744811">
                  <a:moveTo>
                    <a:pt x="0" y="0"/>
                  </a:moveTo>
                  <a:lnTo>
                    <a:pt x="3370399" y="0"/>
                  </a:lnTo>
                  <a:lnTo>
                    <a:pt x="3370399" y="2744811"/>
                  </a:lnTo>
                  <a:lnTo>
                    <a:pt x="0" y="2744811"/>
                  </a:lnTo>
                  <a:lnTo>
                    <a:pt x="0" y="1077929"/>
                  </a:lnTo>
                  <a:lnTo>
                    <a:pt x="47626" y="899331"/>
                  </a:lnTo>
                  <a:lnTo>
                    <a:pt x="82551" y="651681"/>
                  </a:lnTo>
                  <a:lnTo>
                    <a:pt x="0" y="609546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/>
            <a:srcRect l="-7386"/>
            <a:stretch>
              <a:fillRect/>
            </a:stretch>
          </p:blipFill>
          <p:spPr>
            <a:xfrm>
              <a:off x="6242211" y="1849802"/>
              <a:ext cx="809625" cy="1372406"/>
            </a:xfrm>
            <a:custGeom>
              <a:avLst/>
              <a:gdLst>
                <a:gd name="connsiteX0" fmla="*/ 0 w 809625"/>
                <a:gd name="connsiteY0" fmla="*/ 0 h 1372406"/>
                <a:gd name="connsiteX1" fmla="*/ 809625 w 809625"/>
                <a:gd name="connsiteY1" fmla="*/ 0 h 1372406"/>
                <a:gd name="connsiteX2" fmla="*/ 809625 w 809625"/>
                <a:gd name="connsiteY2" fmla="*/ 546687 h 1372406"/>
                <a:gd name="connsiteX3" fmla="*/ 789620 w 809625"/>
                <a:gd name="connsiteY3" fmla="*/ 560023 h 1372406"/>
                <a:gd name="connsiteX4" fmla="*/ 756283 w 809625"/>
                <a:gd name="connsiteY4" fmla="*/ 764811 h 1372406"/>
                <a:gd name="connsiteX5" fmla="*/ 809625 w 809625"/>
                <a:gd name="connsiteY5" fmla="*/ 871495 h 1372406"/>
                <a:gd name="connsiteX6" fmla="*/ 809625 w 809625"/>
                <a:gd name="connsiteY6" fmla="*/ 1372406 h 1372406"/>
                <a:gd name="connsiteX7" fmla="*/ 0 w 809625"/>
                <a:gd name="connsiteY7" fmla="*/ 1372406 h 1372406"/>
                <a:gd name="connsiteX8" fmla="*/ 0 w 809625"/>
                <a:gd name="connsiteY8" fmla="*/ 538965 h 1372406"/>
                <a:gd name="connsiteX9" fmla="*/ 11441 w 809625"/>
                <a:gd name="connsiteY9" fmla="*/ 449666 h 1372406"/>
                <a:gd name="connsiteX10" fmla="*/ 19830 w 809625"/>
                <a:gd name="connsiteY10" fmla="*/ 325841 h 1372406"/>
                <a:gd name="connsiteX11" fmla="*/ 0 w 809625"/>
                <a:gd name="connsiteY11" fmla="*/ 304773 h 137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625" h="1372406">
                  <a:moveTo>
                    <a:pt x="0" y="0"/>
                  </a:moveTo>
                  <a:lnTo>
                    <a:pt x="809625" y="0"/>
                  </a:lnTo>
                  <a:lnTo>
                    <a:pt x="809625" y="546687"/>
                  </a:lnTo>
                  <a:lnTo>
                    <a:pt x="789620" y="560023"/>
                  </a:lnTo>
                  <a:lnTo>
                    <a:pt x="756283" y="764811"/>
                  </a:lnTo>
                  <a:lnTo>
                    <a:pt x="809625" y="871495"/>
                  </a:lnTo>
                  <a:lnTo>
                    <a:pt x="809625" y="1372406"/>
                  </a:lnTo>
                  <a:lnTo>
                    <a:pt x="0" y="1372406"/>
                  </a:lnTo>
                  <a:lnTo>
                    <a:pt x="0" y="538965"/>
                  </a:lnTo>
                  <a:lnTo>
                    <a:pt x="11441" y="449666"/>
                  </a:lnTo>
                  <a:lnTo>
                    <a:pt x="19830" y="325841"/>
                  </a:lnTo>
                  <a:lnTo>
                    <a:pt x="0" y="30477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44">
        <p14:ripple/>
      </p:transition>
    </mc:Choice>
    <mc:Fallback>
      <p:transition spd="slow" advTm="104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926_104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15" y="1868170"/>
            <a:ext cx="4654550" cy="34639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35701" y="792445"/>
            <a:ext cx="3215823" cy="668927"/>
            <a:chOff x="4435701" y="792445"/>
            <a:chExt cx="3215823" cy="668927"/>
          </a:xfrm>
        </p:grpSpPr>
        <p:sp>
          <p:nvSpPr>
            <p:cNvPr id="28" name="文本框 27"/>
            <p:cNvSpPr txBox="1"/>
            <p:nvPr/>
          </p:nvSpPr>
          <p:spPr>
            <a:xfrm>
              <a:off x="5305394" y="865525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需求文档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435701" y="792445"/>
              <a:ext cx="961507" cy="668927"/>
              <a:chOff x="5079157" y="1849802"/>
              <a:chExt cx="1972679" cy="1372406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>
              <a:xfrm>
                <a:off x="5079157" y="1849802"/>
                <a:ext cx="1248618" cy="1372406"/>
              </a:xfrm>
              <a:custGeom>
                <a:avLst/>
                <a:gdLst>
                  <a:gd name="connsiteX0" fmla="*/ 0 w 3370399"/>
                  <a:gd name="connsiteY0" fmla="*/ 0 h 2744811"/>
                  <a:gd name="connsiteX1" fmla="*/ 3370399 w 3370399"/>
                  <a:gd name="connsiteY1" fmla="*/ 0 h 2744811"/>
                  <a:gd name="connsiteX2" fmla="*/ 3370399 w 3370399"/>
                  <a:gd name="connsiteY2" fmla="*/ 2744811 h 2744811"/>
                  <a:gd name="connsiteX3" fmla="*/ 0 w 3370399"/>
                  <a:gd name="connsiteY3" fmla="*/ 2744811 h 2744811"/>
                  <a:gd name="connsiteX4" fmla="*/ 0 w 3370399"/>
                  <a:gd name="connsiteY4" fmla="*/ 1077929 h 2744811"/>
                  <a:gd name="connsiteX5" fmla="*/ 47626 w 3370399"/>
                  <a:gd name="connsiteY5" fmla="*/ 899331 h 2744811"/>
                  <a:gd name="connsiteX6" fmla="*/ 82551 w 3370399"/>
                  <a:gd name="connsiteY6" fmla="*/ 651681 h 2744811"/>
                  <a:gd name="connsiteX7" fmla="*/ 0 w 3370399"/>
                  <a:gd name="connsiteY7" fmla="*/ 609546 h 274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0399" h="2744811">
                    <a:moveTo>
                      <a:pt x="0" y="0"/>
                    </a:moveTo>
                    <a:lnTo>
                      <a:pt x="3370399" y="0"/>
                    </a:lnTo>
                    <a:lnTo>
                      <a:pt x="3370399" y="2744811"/>
                    </a:lnTo>
                    <a:lnTo>
                      <a:pt x="0" y="2744811"/>
                    </a:lnTo>
                    <a:lnTo>
                      <a:pt x="0" y="1077929"/>
                    </a:lnTo>
                    <a:lnTo>
                      <a:pt x="47626" y="899331"/>
                    </a:lnTo>
                    <a:lnTo>
                      <a:pt x="82551" y="651681"/>
                    </a:lnTo>
                    <a:lnTo>
                      <a:pt x="0" y="609546"/>
                    </a:lnTo>
                    <a:close/>
                  </a:path>
                </a:pathLst>
              </a:cu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l="-7386"/>
              <a:stretch>
                <a:fillRect/>
              </a:stretch>
            </p:blipFill>
            <p:spPr>
              <a:xfrm>
                <a:off x="6242211" y="1849802"/>
                <a:ext cx="809625" cy="1372406"/>
              </a:xfrm>
              <a:custGeom>
                <a:avLst/>
                <a:gdLst>
                  <a:gd name="connsiteX0" fmla="*/ 0 w 809625"/>
                  <a:gd name="connsiteY0" fmla="*/ 0 h 1372406"/>
                  <a:gd name="connsiteX1" fmla="*/ 809625 w 809625"/>
                  <a:gd name="connsiteY1" fmla="*/ 0 h 1372406"/>
                  <a:gd name="connsiteX2" fmla="*/ 809625 w 809625"/>
                  <a:gd name="connsiteY2" fmla="*/ 546687 h 1372406"/>
                  <a:gd name="connsiteX3" fmla="*/ 789620 w 809625"/>
                  <a:gd name="connsiteY3" fmla="*/ 560023 h 1372406"/>
                  <a:gd name="connsiteX4" fmla="*/ 756283 w 809625"/>
                  <a:gd name="connsiteY4" fmla="*/ 764811 h 1372406"/>
                  <a:gd name="connsiteX5" fmla="*/ 809625 w 809625"/>
                  <a:gd name="connsiteY5" fmla="*/ 871495 h 1372406"/>
                  <a:gd name="connsiteX6" fmla="*/ 809625 w 809625"/>
                  <a:gd name="connsiteY6" fmla="*/ 1372406 h 1372406"/>
                  <a:gd name="connsiteX7" fmla="*/ 0 w 809625"/>
                  <a:gd name="connsiteY7" fmla="*/ 1372406 h 1372406"/>
                  <a:gd name="connsiteX8" fmla="*/ 0 w 809625"/>
                  <a:gd name="connsiteY8" fmla="*/ 538965 h 1372406"/>
                  <a:gd name="connsiteX9" fmla="*/ 11441 w 809625"/>
                  <a:gd name="connsiteY9" fmla="*/ 449666 h 1372406"/>
                  <a:gd name="connsiteX10" fmla="*/ 19830 w 809625"/>
                  <a:gd name="connsiteY10" fmla="*/ 325841 h 1372406"/>
                  <a:gd name="connsiteX11" fmla="*/ 0 w 809625"/>
                  <a:gd name="connsiteY11" fmla="*/ 304773 h 137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625" h="1372406">
                    <a:moveTo>
                      <a:pt x="0" y="0"/>
                    </a:moveTo>
                    <a:lnTo>
                      <a:pt x="809625" y="0"/>
                    </a:lnTo>
                    <a:lnTo>
                      <a:pt x="809625" y="546687"/>
                    </a:lnTo>
                    <a:lnTo>
                      <a:pt x="789620" y="560023"/>
                    </a:lnTo>
                    <a:lnTo>
                      <a:pt x="756283" y="764811"/>
                    </a:lnTo>
                    <a:lnTo>
                      <a:pt x="809625" y="871495"/>
                    </a:lnTo>
                    <a:lnTo>
                      <a:pt x="809625" y="1372406"/>
                    </a:lnTo>
                    <a:lnTo>
                      <a:pt x="0" y="1372406"/>
                    </a:lnTo>
                    <a:lnTo>
                      <a:pt x="0" y="538965"/>
                    </a:lnTo>
                    <a:lnTo>
                      <a:pt x="11441" y="449666"/>
                    </a:lnTo>
                    <a:lnTo>
                      <a:pt x="19830" y="325841"/>
                    </a:lnTo>
                    <a:lnTo>
                      <a:pt x="0" y="304773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6095999" y="1877532"/>
            <a:ext cx="4513418" cy="3454444"/>
          </a:xfrm>
          <a:prstGeom prst="rect">
            <a:avLst/>
          </a:prstGeom>
          <a:solidFill>
            <a:srgbClr val="79C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629732" y="3138486"/>
            <a:ext cx="932536" cy="932536"/>
            <a:chOff x="5629732" y="3138486"/>
            <a:chExt cx="932536" cy="932536"/>
          </a:xfrm>
        </p:grpSpPr>
        <p:sp>
          <p:nvSpPr>
            <p:cNvPr id="11" name="椭圆 10"/>
            <p:cNvSpPr/>
            <p:nvPr/>
          </p:nvSpPr>
          <p:spPr>
            <a:xfrm>
              <a:off x="5629732" y="3138486"/>
              <a:ext cx="932536" cy="9325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椭圆 21"/>
            <p:cNvSpPr/>
            <p:nvPr/>
          </p:nvSpPr>
          <p:spPr>
            <a:xfrm>
              <a:off x="5902106" y="3371620"/>
              <a:ext cx="387787" cy="466268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E0B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62725" y="2552065"/>
            <a:ext cx="39046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在本次的面谈中，我们首先向负责人展示调研文档，再将文档中的每个网站打开进行说明，引发他的兴趣，提出自己的看法，通过我们向他的应导和提问，我们得到了他有关于网站的基本需求。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66">
        <p:blinds dir="vert"/>
      </p:transition>
    </mc:Choice>
    <mc:Fallback>
      <p:transition spd="slow" advTm="406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5701" y="792445"/>
            <a:ext cx="3177723" cy="668927"/>
            <a:chOff x="4435701" y="792445"/>
            <a:chExt cx="3177723" cy="668927"/>
          </a:xfrm>
        </p:grpSpPr>
        <p:sp>
          <p:nvSpPr>
            <p:cNvPr id="28" name="文本框 27"/>
            <p:cNvSpPr txBox="1"/>
            <p:nvPr/>
          </p:nvSpPr>
          <p:spPr>
            <a:xfrm>
              <a:off x="5267294" y="866160"/>
              <a:ext cx="23461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F1D3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需求文档</a:t>
              </a:r>
              <a:endParaRPr lang="zh-CN" altLang="en-US" sz="2800" b="1" dirty="0">
                <a:solidFill>
                  <a:srgbClr val="0F1D3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435701" y="792445"/>
              <a:ext cx="961507" cy="668927"/>
              <a:chOff x="5079157" y="1849802"/>
              <a:chExt cx="1972679" cy="1372406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1" cstate="screen"/>
              <a:srcRect/>
              <a:stretch>
                <a:fillRect/>
              </a:stretch>
            </p:blipFill>
            <p:spPr>
              <a:xfrm>
                <a:off x="5079157" y="1849802"/>
                <a:ext cx="1248618" cy="1372406"/>
              </a:xfrm>
              <a:custGeom>
                <a:avLst/>
                <a:gdLst>
                  <a:gd name="connsiteX0" fmla="*/ 0 w 3370399"/>
                  <a:gd name="connsiteY0" fmla="*/ 0 h 2744811"/>
                  <a:gd name="connsiteX1" fmla="*/ 3370399 w 3370399"/>
                  <a:gd name="connsiteY1" fmla="*/ 0 h 2744811"/>
                  <a:gd name="connsiteX2" fmla="*/ 3370399 w 3370399"/>
                  <a:gd name="connsiteY2" fmla="*/ 2744811 h 2744811"/>
                  <a:gd name="connsiteX3" fmla="*/ 0 w 3370399"/>
                  <a:gd name="connsiteY3" fmla="*/ 2744811 h 2744811"/>
                  <a:gd name="connsiteX4" fmla="*/ 0 w 3370399"/>
                  <a:gd name="connsiteY4" fmla="*/ 1077929 h 2744811"/>
                  <a:gd name="connsiteX5" fmla="*/ 47626 w 3370399"/>
                  <a:gd name="connsiteY5" fmla="*/ 899331 h 2744811"/>
                  <a:gd name="connsiteX6" fmla="*/ 82551 w 3370399"/>
                  <a:gd name="connsiteY6" fmla="*/ 651681 h 2744811"/>
                  <a:gd name="connsiteX7" fmla="*/ 0 w 3370399"/>
                  <a:gd name="connsiteY7" fmla="*/ 609546 h 274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0399" h="2744811">
                    <a:moveTo>
                      <a:pt x="0" y="0"/>
                    </a:moveTo>
                    <a:lnTo>
                      <a:pt x="3370399" y="0"/>
                    </a:lnTo>
                    <a:lnTo>
                      <a:pt x="3370399" y="2744811"/>
                    </a:lnTo>
                    <a:lnTo>
                      <a:pt x="0" y="2744811"/>
                    </a:lnTo>
                    <a:lnTo>
                      <a:pt x="0" y="1077929"/>
                    </a:lnTo>
                    <a:lnTo>
                      <a:pt x="47626" y="899331"/>
                    </a:lnTo>
                    <a:lnTo>
                      <a:pt x="82551" y="651681"/>
                    </a:lnTo>
                    <a:lnTo>
                      <a:pt x="0" y="609546"/>
                    </a:lnTo>
                    <a:close/>
                  </a:path>
                </a:pathLst>
              </a:cu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screen"/>
              <a:srcRect l="-7386"/>
              <a:stretch>
                <a:fillRect/>
              </a:stretch>
            </p:blipFill>
            <p:spPr>
              <a:xfrm>
                <a:off x="6242211" y="1849802"/>
                <a:ext cx="809625" cy="1372406"/>
              </a:xfrm>
              <a:custGeom>
                <a:avLst/>
                <a:gdLst>
                  <a:gd name="connsiteX0" fmla="*/ 0 w 809625"/>
                  <a:gd name="connsiteY0" fmla="*/ 0 h 1372406"/>
                  <a:gd name="connsiteX1" fmla="*/ 809625 w 809625"/>
                  <a:gd name="connsiteY1" fmla="*/ 0 h 1372406"/>
                  <a:gd name="connsiteX2" fmla="*/ 809625 w 809625"/>
                  <a:gd name="connsiteY2" fmla="*/ 546687 h 1372406"/>
                  <a:gd name="connsiteX3" fmla="*/ 789620 w 809625"/>
                  <a:gd name="connsiteY3" fmla="*/ 560023 h 1372406"/>
                  <a:gd name="connsiteX4" fmla="*/ 756283 w 809625"/>
                  <a:gd name="connsiteY4" fmla="*/ 764811 h 1372406"/>
                  <a:gd name="connsiteX5" fmla="*/ 809625 w 809625"/>
                  <a:gd name="connsiteY5" fmla="*/ 871495 h 1372406"/>
                  <a:gd name="connsiteX6" fmla="*/ 809625 w 809625"/>
                  <a:gd name="connsiteY6" fmla="*/ 1372406 h 1372406"/>
                  <a:gd name="connsiteX7" fmla="*/ 0 w 809625"/>
                  <a:gd name="connsiteY7" fmla="*/ 1372406 h 1372406"/>
                  <a:gd name="connsiteX8" fmla="*/ 0 w 809625"/>
                  <a:gd name="connsiteY8" fmla="*/ 538965 h 1372406"/>
                  <a:gd name="connsiteX9" fmla="*/ 11441 w 809625"/>
                  <a:gd name="connsiteY9" fmla="*/ 449666 h 1372406"/>
                  <a:gd name="connsiteX10" fmla="*/ 19830 w 809625"/>
                  <a:gd name="connsiteY10" fmla="*/ 325841 h 1372406"/>
                  <a:gd name="connsiteX11" fmla="*/ 0 w 809625"/>
                  <a:gd name="connsiteY11" fmla="*/ 304773 h 137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625" h="1372406">
                    <a:moveTo>
                      <a:pt x="0" y="0"/>
                    </a:moveTo>
                    <a:lnTo>
                      <a:pt x="809625" y="0"/>
                    </a:lnTo>
                    <a:lnTo>
                      <a:pt x="809625" y="546687"/>
                    </a:lnTo>
                    <a:lnTo>
                      <a:pt x="789620" y="560023"/>
                    </a:lnTo>
                    <a:lnTo>
                      <a:pt x="756283" y="764811"/>
                    </a:lnTo>
                    <a:lnTo>
                      <a:pt x="809625" y="871495"/>
                    </a:lnTo>
                    <a:lnTo>
                      <a:pt x="809625" y="1372406"/>
                    </a:lnTo>
                    <a:lnTo>
                      <a:pt x="0" y="1372406"/>
                    </a:lnTo>
                    <a:lnTo>
                      <a:pt x="0" y="538965"/>
                    </a:lnTo>
                    <a:lnTo>
                      <a:pt x="11441" y="449666"/>
                    </a:lnTo>
                    <a:lnTo>
                      <a:pt x="19830" y="325841"/>
                    </a:lnTo>
                    <a:lnTo>
                      <a:pt x="0" y="304773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3" name="图片 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35" y="2785110"/>
            <a:ext cx="5935345" cy="2714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31615" y="2061845"/>
            <a:ext cx="363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27</a:t>
            </a:r>
            <a:r>
              <a:rPr lang="zh-CN" altLang="en-US"/>
              <a:t>号下午我们完成了需求文档。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22">
        <p:blinds dir="vert"/>
      </p:transition>
    </mc:Choice>
    <mc:Fallback>
      <p:transition spd="slow" advTm="262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WPS 演示</Application>
  <PresentationFormat>自定义</PresentationFormat>
  <Paragraphs>78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时尚中黑简体</vt:lpstr>
      <vt:lpstr>黑体</vt:lpstr>
      <vt:lpstr>Microsoft YaHei UI Light</vt:lpstr>
      <vt:lpstr>Verdana</vt:lpstr>
      <vt:lpstr>微软雅黑</vt:lpstr>
      <vt:lpstr>方正北魏楷书简体</vt:lpstr>
      <vt:lpstr>Century Gothic</vt:lpstr>
      <vt:lpstr>EngraversGothic BT</vt:lpstr>
      <vt:lpstr>等线</vt:lpstr>
      <vt:lpstr>Arial Unicode MS</vt:lpstr>
      <vt:lpstr>等线 Light</vt:lpstr>
      <vt:lpstr>Impact</vt:lpstr>
      <vt:lpstr>Arial</vt:lpstr>
      <vt:lpstr>方正硬笔行书简体</vt:lpstr>
      <vt:lpstr>Yu Gothic UI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蓝色清新时尚艺术</dc:title>
  <dc:creator>第一PPT</dc:creator>
  <cp:keywords>www.1ppt.com</cp:keywords>
  <dc:description>www.1ppt.com</dc:description>
  <cp:lastModifiedBy>迷茫</cp:lastModifiedBy>
  <cp:revision>61</cp:revision>
  <dcterms:created xsi:type="dcterms:W3CDTF">2017-12-04T13:07:00Z</dcterms:created>
  <dcterms:modified xsi:type="dcterms:W3CDTF">2019-09-28T12:20:54Z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