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9" r:id="rId5"/>
  </p:sldMasterIdLst>
  <p:sldIdLst>
    <p:sldId id="256" r:id="rId6"/>
    <p:sldId id="261" r:id="rId7"/>
    <p:sldId id="257" r:id="rId8"/>
    <p:sldId id="271" r:id="rId9"/>
    <p:sldId id="272" r:id="rId10"/>
    <p:sldId id="258" r:id="rId11"/>
    <p:sldId id="259" r:id="rId12"/>
    <p:sldId id="260" r:id="rId13"/>
    <p:sldId id="264" r:id="rId14"/>
    <p:sldId id="266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5" Type="http://schemas.openxmlformats.org/officeDocument/2006/relationships/tags" Target="../tags/tag195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0" Type="http://schemas.openxmlformats.org/officeDocument/2006/relationships/tags" Target="../tags/tag30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0" Type="http://schemas.openxmlformats.org/officeDocument/2006/relationships/tags" Target="../tags/tag33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3" Type="http://schemas.openxmlformats.org/officeDocument/2006/relationships/tags" Target="../tags/tag369.xml"/><Relationship Id="rId12" Type="http://schemas.openxmlformats.org/officeDocument/2006/relationships/tags" Target="../tags/tag368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4" Type="http://schemas.openxmlformats.org/officeDocument/2006/relationships/tags" Target="../tags/tag382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5" Type="http://schemas.openxmlformats.org/officeDocument/2006/relationships/tags" Target="../tags/tag396.xml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12478"/>
          <a:stretch>
            <a:fillRect/>
          </a:stretch>
        </p:blipFill>
        <p:spPr>
          <a:xfrm>
            <a:off x="-17145" y="-24765"/>
            <a:ext cx="12232640" cy="6947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23742"/>
          <a:stretch>
            <a:fillRect/>
          </a:stretch>
        </p:blipFill>
        <p:spPr>
          <a:xfrm>
            <a:off x="-20320" y="-34925"/>
            <a:ext cx="12232640" cy="688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8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9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299949" y="3475170"/>
            <a:ext cx="8002926" cy="916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299949" y="1859872"/>
            <a:ext cx="8002926" cy="1495696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2299949" y="4559027"/>
            <a:ext cx="1800000" cy="450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2299949" y="5078879"/>
            <a:ext cx="1800000" cy="450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10551064" y="5333609"/>
            <a:ext cx="1365235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10230567" y="5196253"/>
            <a:ext cx="1964607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17301" y="443230"/>
            <a:ext cx="1000481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H="1">
            <a:off x="9749155" y="3810"/>
            <a:ext cx="1495425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9749155" y="3810"/>
            <a:ext cx="2439670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218440" y="593090"/>
            <a:ext cx="2635885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flipH="1">
            <a:off x="421640" y="4540885"/>
            <a:ext cx="2072005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flipH="1">
            <a:off x="-3175" y="4331970"/>
            <a:ext cx="2984500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 flipH="1">
            <a:off x="2513330" y="4540885"/>
            <a:ext cx="1907540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 flipH="1">
            <a:off x="3625850" y="6340475"/>
            <a:ext cx="2135505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 flipH="1">
            <a:off x="-3175" y="3810"/>
            <a:ext cx="1882140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flipH="1">
            <a:off x="10693400" y="3810"/>
            <a:ext cx="1495425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3991916" y="2293124"/>
            <a:ext cx="5968684" cy="178366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 hidden="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 hidden="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 hidden="1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 hidden="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4146" y="67674"/>
            <a:ext cx="11843708" cy="6722652"/>
            <a:chOff x="174146" y="67674"/>
            <a:chExt cx="11843708" cy="672265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18562903">
              <a:off x="11424317" y="6196789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9" name="任意多边形: 形状 18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74146" y="67674"/>
            <a:ext cx="12165446" cy="7095216"/>
            <a:chOff x="174146" y="67674"/>
            <a:chExt cx="12165446" cy="7095216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390141" y="538489"/>
            <a:ext cx="10669954" cy="7083249"/>
            <a:chOff x="1390141" y="538489"/>
            <a:chExt cx="10669954" cy="7083249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0327538">
              <a:off x="9598362" y="3430239"/>
              <a:ext cx="2461733" cy="3603894"/>
            </a:xfrm>
            <a:custGeom>
              <a:avLst/>
              <a:gdLst>
                <a:gd name="connsiteX0" fmla="*/ 1379554 w 2461733"/>
                <a:gd name="connsiteY0" fmla="*/ 0 h 3603894"/>
                <a:gd name="connsiteX1" fmla="*/ 2461733 w 2461733"/>
                <a:gd name="connsiteY1" fmla="*/ 2406866 h 3603894"/>
                <a:gd name="connsiteX2" fmla="*/ 1997251 w 2461733"/>
                <a:gd name="connsiteY2" fmla="*/ 3603894 h 3603894"/>
                <a:gd name="connsiteX3" fmla="*/ 1380408 w 2461733"/>
                <a:gd name="connsiteY3" fmla="*/ 3603894 h 3603894"/>
                <a:gd name="connsiteX4" fmla="*/ 0 w 2461733"/>
                <a:gd name="connsiteY4" fmla="*/ 3068256 h 36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33" h="3603894">
                  <a:moveTo>
                    <a:pt x="1379554" y="0"/>
                  </a:moveTo>
                  <a:lnTo>
                    <a:pt x="2461733" y="2406866"/>
                  </a:lnTo>
                  <a:lnTo>
                    <a:pt x="1997251" y="3603894"/>
                  </a:lnTo>
                  <a:lnTo>
                    <a:pt x="1380408" y="3603894"/>
                  </a:lnTo>
                  <a:lnTo>
                    <a:pt x="0" y="3068256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 rot="3843558">
              <a:off x="3611662" y="1074388"/>
              <a:ext cx="5196909" cy="7897792"/>
            </a:xfrm>
            <a:custGeom>
              <a:avLst/>
              <a:gdLst>
                <a:gd name="connsiteX0" fmla="*/ 5196908 w 5196909"/>
                <a:gd name="connsiteY0" fmla="*/ 7897792 h 7897792"/>
                <a:gd name="connsiteX1" fmla="*/ 5196909 w 5196909"/>
                <a:gd name="connsiteY1" fmla="*/ 7897790 h 7897792"/>
                <a:gd name="connsiteX2" fmla="*/ 5196909 w 5196909"/>
                <a:gd name="connsiteY2" fmla="*/ 7897792 h 7897792"/>
                <a:gd name="connsiteX3" fmla="*/ 2598455 w 5196909"/>
                <a:gd name="connsiteY3" fmla="*/ 0 h 7897792"/>
                <a:gd name="connsiteX4" fmla="*/ 4196670 w 5196909"/>
                <a:gd name="connsiteY4" fmla="*/ 4857646 h 7897792"/>
                <a:gd name="connsiteX5" fmla="*/ 2717785 w 5196909"/>
                <a:gd name="connsiteY5" fmla="*/ 7897792 h 7897792"/>
                <a:gd name="connsiteX6" fmla="*/ 0 w 5196909"/>
                <a:gd name="connsiteY6" fmla="*/ 7897792 h 78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909" h="7897792">
                  <a:moveTo>
                    <a:pt x="5196908" y="7897792"/>
                  </a:moveTo>
                  <a:lnTo>
                    <a:pt x="5196909" y="7897790"/>
                  </a:lnTo>
                  <a:lnTo>
                    <a:pt x="5196909" y="7897792"/>
                  </a:lnTo>
                  <a:close/>
                  <a:moveTo>
                    <a:pt x="2598455" y="0"/>
                  </a:moveTo>
                  <a:lnTo>
                    <a:pt x="4196670" y="4857646"/>
                  </a:lnTo>
                  <a:lnTo>
                    <a:pt x="2717785" y="7897792"/>
                  </a:lnTo>
                  <a:lnTo>
                    <a:pt x="0" y="7897792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2622615">
              <a:off x="1390141" y="704847"/>
              <a:ext cx="3191281" cy="3548851"/>
            </a:xfrm>
            <a:prstGeom prst="triangl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14809432">
              <a:off x="6325376" y="-1657194"/>
              <a:ext cx="3097954" cy="7489319"/>
            </a:xfrm>
            <a:custGeom>
              <a:avLst/>
              <a:gdLst>
                <a:gd name="connsiteX0" fmla="*/ 3097954 w 3097954"/>
                <a:gd name="connsiteY0" fmla="*/ 5457090 h 7489319"/>
                <a:gd name="connsiteX1" fmla="*/ 2227941 w 3097954"/>
                <a:gd name="connsiteY1" fmla="*/ 7489318 h 7489319"/>
                <a:gd name="connsiteX2" fmla="*/ 0 w 3097954"/>
                <a:gd name="connsiteY2" fmla="*/ 7489319 h 7489319"/>
                <a:gd name="connsiteX3" fmla="*/ 1792124 w 3097954"/>
                <a:gd name="connsiteY3" fmla="*/ 0 h 74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54" h="7489319">
                  <a:moveTo>
                    <a:pt x="3097954" y="5457090"/>
                  </a:moveTo>
                  <a:lnTo>
                    <a:pt x="2227941" y="7489318"/>
                  </a:lnTo>
                  <a:lnTo>
                    <a:pt x="0" y="7489319"/>
                  </a:lnTo>
                  <a:lnTo>
                    <a:pt x="17921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7" name="组合 26"/>
          <p:cNvGrpSpPr/>
          <p:nvPr userDrawn="1">
            <p:custDataLst>
              <p:tags r:id="rId8"/>
            </p:custDataLst>
          </p:nvPr>
        </p:nvGrpSpPr>
        <p:grpSpPr>
          <a:xfrm>
            <a:off x="495523" y="432015"/>
            <a:ext cx="11437836" cy="5868198"/>
            <a:chOff x="495523" y="432015"/>
            <a:chExt cx="11437836" cy="5868198"/>
          </a:xfrm>
        </p:grpSpPr>
        <p:sp>
          <p:nvSpPr>
            <p:cNvPr id="19" name="等腰三角形 18"/>
            <p:cNvSpPr/>
            <p:nvPr userDrawn="1">
              <p:custDataLst>
                <p:tags r:id="rId9"/>
              </p:custDataLst>
            </p:nvPr>
          </p:nvSpPr>
          <p:spPr>
            <a:xfrm rot="20116463">
              <a:off x="10890894" y="535299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等腰三角形 14"/>
            <p:cNvSpPr/>
            <p:nvPr userDrawn="1">
              <p:custDataLst>
                <p:tags r:id="rId10"/>
              </p:custDataLst>
            </p:nvPr>
          </p:nvSpPr>
          <p:spPr>
            <a:xfrm rot="9316463">
              <a:off x="495523" y="43201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8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9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299949" y="3475170"/>
            <a:ext cx="8002926" cy="916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299949" y="1859872"/>
            <a:ext cx="8002926" cy="1495696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2299949" y="4559027"/>
            <a:ext cx="1800000" cy="450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2299949" y="5078879"/>
            <a:ext cx="1800000" cy="450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10551064" y="5333609"/>
            <a:ext cx="1365235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10230567" y="5196253"/>
            <a:ext cx="1964607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17301" y="443230"/>
            <a:ext cx="1000481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H="1">
            <a:off x="9749155" y="3810"/>
            <a:ext cx="1495425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9749155" y="3810"/>
            <a:ext cx="2439670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218440" y="593090"/>
            <a:ext cx="2635885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flipH="1">
            <a:off x="421640" y="4540885"/>
            <a:ext cx="2072005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flipH="1">
            <a:off x="-3175" y="4331970"/>
            <a:ext cx="2984500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 flipH="1">
            <a:off x="2513330" y="4540885"/>
            <a:ext cx="1907540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 flipH="1">
            <a:off x="3625850" y="6340475"/>
            <a:ext cx="2135505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 flipH="1">
            <a:off x="-3175" y="3810"/>
            <a:ext cx="1882140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flipH="1">
            <a:off x="10693400" y="3810"/>
            <a:ext cx="1495425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3991916" y="2293124"/>
            <a:ext cx="5968684" cy="178366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 hidden="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 hidden="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 hidden="1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 hidden="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4146" y="67674"/>
            <a:ext cx="11843708" cy="6722652"/>
            <a:chOff x="174146" y="67674"/>
            <a:chExt cx="11843708" cy="672265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18562903">
              <a:off x="11424317" y="6196789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9" name="任意多边形: 形状 18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74146" y="67674"/>
            <a:ext cx="12165446" cy="7095216"/>
            <a:chOff x="174146" y="67674"/>
            <a:chExt cx="12165446" cy="7095216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390141" y="538489"/>
            <a:ext cx="10669954" cy="7083249"/>
            <a:chOff x="1390141" y="538489"/>
            <a:chExt cx="10669954" cy="7083249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0327538">
              <a:off x="9598362" y="3430239"/>
              <a:ext cx="2461733" cy="3603894"/>
            </a:xfrm>
            <a:custGeom>
              <a:avLst/>
              <a:gdLst>
                <a:gd name="connsiteX0" fmla="*/ 1379554 w 2461733"/>
                <a:gd name="connsiteY0" fmla="*/ 0 h 3603894"/>
                <a:gd name="connsiteX1" fmla="*/ 2461733 w 2461733"/>
                <a:gd name="connsiteY1" fmla="*/ 2406866 h 3603894"/>
                <a:gd name="connsiteX2" fmla="*/ 1997251 w 2461733"/>
                <a:gd name="connsiteY2" fmla="*/ 3603894 h 3603894"/>
                <a:gd name="connsiteX3" fmla="*/ 1380408 w 2461733"/>
                <a:gd name="connsiteY3" fmla="*/ 3603894 h 3603894"/>
                <a:gd name="connsiteX4" fmla="*/ 0 w 2461733"/>
                <a:gd name="connsiteY4" fmla="*/ 3068256 h 36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33" h="3603894">
                  <a:moveTo>
                    <a:pt x="1379554" y="0"/>
                  </a:moveTo>
                  <a:lnTo>
                    <a:pt x="2461733" y="2406866"/>
                  </a:lnTo>
                  <a:lnTo>
                    <a:pt x="1997251" y="3603894"/>
                  </a:lnTo>
                  <a:lnTo>
                    <a:pt x="1380408" y="3603894"/>
                  </a:lnTo>
                  <a:lnTo>
                    <a:pt x="0" y="3068256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 rot="3843558">
              <a:off x="3611662" y="1074388"/>
              <a:ext cx="5196909" cy="7897792"/>
            </a:xfrm>
            <a:custGeom>
              <a:avLst/>
              <a:gdLst>
                <a:gd name="connsiteX0" fmla="*/ 5196908 w 5196909"/>
                <a:gd name="connsiteY0" fmla="*/ 7897792 h 7897792"/>
                <a:gd name="connsiteX1" fmla="*/ 5196909 w 5196909"/>
                <a:gd name="connsiteY1" fmla="*/ 7897790 h 7897792"/>
                <a:gd name="connsiteX2" fmla="*/ 5196909 w 5196909"/>
                <a:gd name="connsiteY2" fmla="*/ 7897792 h 7897792"/>
                <a:gd name="connsiteX3" fmla="*/ 2598455 w 5196909"/>
                <a:gd name="connsiteY3" fmla="*/ 0 h 7897792"/>
                <a:gd name="connsiteX4" fmla="*/ 4196670 w 5196909"/>
                <a:gd name="connsiteY4" fmla="*/ 4857646 h 7897792"/>
                <a:gd name="connsiteX5" fmla="*/ 2717785 w 5196909"/>
                <a:gd name="connsiteY5" fmla="*/ 7897792 h 7897792"/>
                <a:gd name="connsiteX6" fmla="*/ 0 w 5196909"/>
                <a:gd name="connsiteY6" fmla="*/ 7897792 h 78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909" h="7897792">
                  <a:moveTo>
                    <a:pt x="5196908" y="7897792"/>
                  </a:moveTo>
                  <a:lnTo>
                    <a:pt x="5196909" y="7897790"/>
                  </a:lnTo>
                  <a:lnTo>
                    <a:pt x="5196909" y="7897792"/>
                  </a:lnTo>
                  <a:close/>
                  <a:moveTo>
                    <a:pt x="2598455" y="0"/>
                  </a:moveTo>
                  <a:lnTo>
                    <a:pt x="4196670" y="4857646"/>
                  </a:lnTo>
                  <a:lnTo>
                    <a:pt x="2717785" y="7897792"/>
                  </a:lnTo>
                  <a:lnTo>
                    <a:pt x="0" y="7897792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2622615">
              <a:off x="1390141" y="704847"/>
              <a:ext cx="3191281" cy="3548851"/>
            </a:xfrm>
            <a:prstGeom prst="triangl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14809432">
              <a:off x="6325376" y="-1657194"/>
              <a:ext cx="3097954" cy="7489319"/>
            </a:xfrm>
            <a:custGeom>
              <a:avLst/>
              <a:gdLst>
                <a:gd name="connsiteX0" fmla="*/ 3097954 w 3097954"/>
                <a:gd name="connsiteY0" fmla="*/ 5457090 h 7489319"/>
                <a:gd name="connsiteX1" fmla="*/ 2227941 w 3097954"/>
                <a:gd name="connsiteY1" fmla="*/ 7489318 h 7489319"/>
                <a:gd name="connsiteX2" fmla="*/ 0 w 3097954"/>
                <a:gd name="connsiteY2" fmla="*/ 7489319 h 7489319"/>
                <a:gd name="connsiteX3" fmla="*/ 1792124 w 3097954"/>
                <a:gd name="connsiteY3" fmla="*/ 0 h 74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54" h="7489319">
                  <a:moveTo>
                    <a:pt x="3097954" y="5457090"/>
                  </a:moveTo>
                  <a:lnTo>
                    <a:pt x="2227941" y="7489318"/>
                  </a:lnTo>
                  <a:lnTo>
                    <a:pt x="0" y="7489319"/>
                  </a:lnTo>
                  <a:lnTo>
                    <a:pt x="17921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7" name="组合 26"/>
          <p:cNvGrpSpPr/>
          <p:nvPr userDrawn="1">
            <p:custDataLst>
              <p:tags r:id="rId8"/>
            </p:custDataLst>
          </p:nvPr>
        </p:nvGrpSpPr>
        <p:grpSpPr>
          <a:xfrm>
            <a:off x="495523" y="432015"/>
            <a:ext cx="11437836" cy="5868198"/>
            <a:chOff x="495523" y="432015"/>
            <a:chExt cx="11437836" cy="5868198"/>
          </a:xfrm>
        </p:grpSpPr>
        <p:sp>
          <p:nvSpPr>
            <p:cNvPr id="19" name="等腰三角形 18"/>
            <p:cNvSpPr/>
            <p:nvPr userDrawn="1">
              <p:custDataLst>
                <p:tags r:id="rId9"/>
              </p:custDataLst>
            </p:nvPr>
          </p:nvSpPr>
          <p:spPr>
            <a:xfrm rot="20116463">
              <a:off x="10890894" y="535299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等腰三角形 14"/>
            <p:cNvSpPr/>
            <p:nvPr userDrawn="1">
              <p:custDataLst>
                <p:tags r:id="rId10"/>
              </p:custDataLst>
            </p:nvPr>
          </p:nvSpPr>
          <p:spPr>
            <a:xfrm rot="9316463">
              <a:off x="495523" y="43201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5" Type="http://schemas.openxmlformats.org/officeDocument/2006/relationships/theme" Target="../theme/theme3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slideLayout" Target="../slideLayouts/slideLayout22.xml"/><Relationship Id="rId19" Type="http://schemas.openxmlformats.org/officeDocument/2006/relationships/tags" Target="../tags/tag196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5" Type="http://schemas.openxmlformats.org/officeDocument/2006/relationships/theme" Target="../theme/theme4.xml"/><Relationship Id="rId24" Type="http://schemas.openxmlformats.org/officeDocument/2006/relationships/tags" Target="../tags/tag402.xml"/><Relationship Id="rId23" Type="http://schemas.openxmlformats.org/officeDocument/2006/relationships/tags" Target="../tags/tag401.xml"/><Relationship Id="rId22" Type="http://schemas.openxmlformats.org/officeDocument/2006/relationships/tags" Target="../tags/tag400.xml"/><Relationship Id="rId21" Type="http://schemas.openxmlformats.org/officeDocument/2006/relationships/tags" Target="../tags/tag399.xml"/><Relationship Id="rId20" Type="http://schemas.openxmlformats.org/officeDocument/2006/relationships/tags" Target="../tags/tag398.xml"/><Relationship Id="rId2" Type="http://schemas.openxmlformats.org/officeDocument/2006/relationships/slideLayout" Target="../slideLayouts/slideLayout40.xml"/><Relationship Id="rId19" Type="http://schemas.openxmlformats.org/officeDocument/2006/relationships/tags" Target="../tags/tag397.xml"/><Relationship Id="rId18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40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40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89685" y="1235075"/>
            <a:ext cx="719328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云溪团队</a:t>
            </a:r>
            <a:r>
              <a:rPr lang="zh-CN" altLang="en-US"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第三次寻找项目汇报</a:t>
            </a:r>
            <a:endParaRPr lang="zh-CN" altLang="en-US" sz="32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0650" y="4023995"/>
            <a:ext cx="3126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制作人</a:t>
            </a:r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 肖振华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 胡</a:t>
            </a:r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佳磊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89685" y="1235075"/>
            <a:ext cx="567563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  YOU</a:t>
            </a:r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2656840" y="1786255"/>
            <a:ext cx="789305" cy="7893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剪去对角的矩形 3"/>
          <p:cNvSpPr/>
          <p:nvPr/>
        </p:nvSpPr>
        <p:spPr>
          <a:xfrm>
            <a:off x="2656840" y="284924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剪去对角的矩形 4"/>
          <p:cNvSpPr/>
          <p:nvPr/>
        </p:nvSpPr>
        <p:spPr>
          <a:xfrm>
            <a:off x="2656840" y="391223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3624580" y="1786255"/>
            <a:ext cx="5438775" cy="7893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剪去对角的矩形 6"/>
          <p:cNvSpPr/>
          <p:nvPr/>
        </p:nvSpPr>
        <p:spPr>
          <a:xfrm>
            <a:off x="3624580" y="284924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剪去对角的矩形 7"/>
          <p:cNvSpPr/>
          <p:nvPr/>
        </p:nvSpPr>
        <p:spPr>
          <a:xfrm>
            <a:off x="3624580" y="391223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09545" y="188912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4290" y="188912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咨询目标：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政府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机构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0660" y="2983230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40660" y="404558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4290" y="298259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寻找其他企业、机构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4290" y="404558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结果和收获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咨询目标：政府机构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手势"/>
          <p:cNvSpPr/>
          <p:nvPr/>
        </p:nvSpPr>
        <p:spPr bwMode="auto">
          <a:xfrm flipH="1">
            <a:off x="6873240" y="1916430"/>
            <a:ext cx="2758440" cy="2758440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585" y="1916430"/>
            <a:ext cx="3746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前往目标地点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6585" y="2540000"/>
            <a:ext cx="5183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本以为第二次寻找到的培训学校可以作为项目对象，但对方迟迟没有回应，因此在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号星期四上午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点前门集合出发重新寻找项目，这次为了节约时间，大家都提前查找了附近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的政府机构。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QQ图片201909281935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1575" y="1470025"/>
            <a:ext cx="4866640" cy="365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/>
          <p:nvPr>
            <p:ph type="subTitle" idx="1"/>
          </p:nvPr>
        </p:nvSpPr>
        <p:spPr>
          <a:xfrm>
            <a:off x="2094230" y="5729605"/>
            <a:ext cx="8002905" cy="775335"/>
          </a:xfrm>
        </p:spPr>
        <p:txBody>
          <a:bodyPr/>
          <a:p>
            <a:r>
              <a:rPr lang="zh-CN" altLang="en-US"/>
              <a:t>第一家政府机构是泉塘街道便民服务中心</a:t>
            </a:r>
            <a:endParaRPr lang="zh-CN" altLang="en-US"/>
          </a:p>
        </p:txBody>
      </p:sp>
      <p:pic>
        <p:nvPicPr>
          <p:cNvPr id="10" name="图片 9" descr="QQ图片20190928193650"/>
          <p:cNvPicPr>
            <a:picLocks noChangeAspect="1"/>
          </p:cNvPicPr>
          <p:nvPr/>
        </p:nvPicPr>
        <p:blipFill>
          <a:blip r:embed="rId1"/>
          <a:srcRect t="16" b="16"/>
          <a:stretch>
            <a:fillRect/>
          </a:stretch>
        </p:blipFill>
        <p:spPr>
          <a:xfrm>
            <a:off x="764540" y="1560751"/>
            <a:ext cx="4685665" cy="3514249"/>
          </a:xfrm>
          <a:prstGeom prst="rect">
            <a:avLst/>
          </a:prstGeom>
        </p:spPr>
      </p:pic>
      <p:pic>
        <p:nvPicPr>
          <p:cNvPr id="12" name="图片 11" descr="QQ图片20190928194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40" y="1559560"/>
            <a:ext cx="4686300" cy="3515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90928193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1141095"/>
            <a:ext cx="5292725" cy="3971290"/>
          </a:xfrm>
          <a:prstGeom prst="rect">
            <a:avLst/>
          </a:prstGeom>
        </p:spPr>
      </p:pic>
      <p:pic>
        <p:nvPicPr>
          <p:cNvPr id="4" name="图片 3" descr="QQ图片20190928194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55" y="1141095"/>
            <a:ext cx="5328920" cy="3997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8795" y="5764530"/>
            <a:ext cx="9115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进门由组长带头，借用老师教我们的说辞和里面的工作人员先表明来意，询问他们是否能</a:t>
            </a:r>
            <a:endParaRPr lang="zh-CN" altLang="en-US"/>
          </a:p>
          <a:p>
            <a:r>
              <a:rPr lang="zh-CN" altLang="en-US"/>
              <a:t>够帮助我们完成企业项目，结果对方说有专门的制作和维护网站的人员，所以以失败结尾。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寻找其他企业、机构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0965" y="1689735"/>
            <a:ext cx="31038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不知道是不是运气不佳，我们去过的三家政府机构都有自己营运的网站，而且修改或者是更新都需要像上级汇报，过程都比较繁琐，所以我们转换了目标，寻找其他连锁机构，在中茂城旁边的开始。</a:t>
            </a:r>
            <a:endParaRPr lang="zh-CN" altLang="en-US"/>
          </a:p>
        </p:txBody>
      </p:sp>
      <p:pic>
        <p:nvPicPr>
          <p:cNvPr id="16" name="图片 15" descr="QQ图片201909282009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4765" y="852805"/>
            <a:ext cx="6337935" cy="4755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寻找中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4979956" y="1135225"/>
            <a:ext cx="1921452" cy="4587016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p>
            <a:endParaRPr lang="zh-CN" altLang="en-US" sz="1280">
              <a:ea typeface="微软雅黑" panose="020B0503020204020204" charset="-122"/>
            </a:endParaRP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6432029" y="1390921"/>
            <a:ext cx="786846" cy="7868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p>
            <a:pPr algn="ctr">
              <a:lnSpc>
                <a:spcPct val="150000"/>
              </a:lnSpc>
            </a:pPr>
            <a:endParaRPr lang="en-US" altLang="zh-CN" sz="128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4731891" y="2503703"/>
            <a:ext cx="786846" cy="7868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p>
            <a:pPr algn="ctr">
              <a:lnSpc>
                <a:spcPct val="150000"/>
              </a:lnSpc>
            </a:pPr>
            <a:endParaRPr lang="en-US" altLang="zh-CN" sz="128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6399850" y="3574161"/>
            <a:ext cx="786846" cy="7868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p>
            <a:pPr algn="ctr">
              <a:lnSpc>
                <a:spcPct val="150000"/>
              </a:lnSpc>
            </a:pPr>
            <a:endParaRPr lang="en-US" altLang="zh-CN" sz="128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732219" y="4554364"/>
            <a:ext cx="786846" cy="7868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p>
            <a:pPr algn="ctr">
              <a:lnSpc>
                <a:spcPct val="150000"/>
              </a:lnSpc>
            </a:pPr>
            <a:endParaRPr lang="en-US" altLang="zh-CN" sz="128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6465" y="1390650"/>
            <a:ext cx="1346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第二家是逗院长对面的舞蹈培训机构，从一楼看到底下招牌宣传很牌面，结果是出租倒闭了的。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02220" y="2957830"/>
            <a:ext cx="2768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我首先查看了痘院长是否有自己的网站，看了没有之后进去询问，结果是不能给我们机会制作网站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QQ图片20190928195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2220" y="365125"/>
            <a:ext cx="3129280" cy="2347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03775" y="2712720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失败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6530975" y="159956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失败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6472555" y="378396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失败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4803775" y="476313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失败</a:t>
            </a:r>
            <a:endParaRPr lang="zh-CN" altLang="en-US" b="1"/>
          </a:p>
        </p:txBody>
      </p:sp>
      <p:pic>
        <p:nvPicPr>
          <p:cNvPr id="16" name="图片 15" descr="0A1E59EAA48D153BD022156C5C9F2F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5" y="1390650"/>
            <a:ext cx="2000885" cy="2668270"/>
          </a:xfrm>
          <a:prstGeom prst="rect">
            <a:avLst/>
          </a:prstGeom>
        </p:spPr>
      </p:pic>
      <p:pic>
        <p:nvPicPr>
          <p:cNvPr id="17" name="图片 16" descr="QQ图片20190928195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20" y="3105785"/>
            <a:ext cx="2699385" cy="20256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89520" y="5327650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隔壁的胜优教育也是大门紧闭</a:t>
            </a:r>
            <a:endParaRPr lang="zh-CN" altLang="en-US"/>
          </a:p>
        </p:txBody>
      </p:sp>
      <p:pic>
        <p:nvPicPr>
          <p:cNvPr id="19" name="图片 18" descr="QQ图片201909281956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555" y="4590415"/>
            <a:ext cx="2455545" cy="18427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7850" y="2957830"/>
            <a:ext cx="13684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可能是快到中午的原因，我来到这家</a:t>
            </a:r>
            <a:r>
              <a:rPr lang="en-US" altLang="zh-CN"/>
              <a:t>JS</a:t>
            </a:r>
            <a:r>
              <a:rPr lang="zh-CN" altLang="en-US"/>
              <a:t>舞蹈连锁机构时工作人员正好关店出去吃饭，说有事打门口店长的电话，当场打过去</a:t>
            </a:r>
            <a:r>
              <a:rPr lang="zh-CN" altLang="en-US"/>
              <a:t>，表明来意后直接挂断了电话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9" grpId="1"/>
      <p:bldP spid="8" grpId="0"/>
      <p:bldP spid="12" grpId="0"/>
      <p:bldP spid="8" grpId="1"/>
      <p:bldP spid="18" grpId="0"/>
      <p:bldP spid="14" grpId="0"/>
      <p:bldP spid="18" grpId="1"/>
      <p:bldP spid="2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寻找中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6990" y="1224280"/>
            <a:ext cx="324358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经过之前很多家的失败之后，我们也是受到少许打击，庆幸的事在商城的三楼找到了一家音乐教育机构，对方与我们年龄相仿，而且也是连锁机构开业不久，经了解对方也同意我们为他们制作网站。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QQ图片20190928204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0" y="144780"/>
            <a:ext cx="3320415" cy="2491105"/>
          </a:xfrm>
          <a:prstGeom prst="rect">
            <a:avLst/>
          </a:prstGeom>
        </p:spPr>
      </p:pic>
      <p:pic>
        <p:nvPicPr>
          <p:cNvPr id="10" name="图片 9" descr="QQ图片20190928204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15" y="3620135"/>
            <a:ext cx="3320415" cy="2491740"/>
          </a:xfrm>
          <a:prstGeom prst="rect">
            <a:avLst/>
          </a:prstGeom>
        </p:spPr>
      </p:pic>
      <p:pic>
        <p:nvPicPr>
          <p:cNvPr id="11" name="图片 10" descr="QQ图片20190928204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0" y="3278505"/>
            <a:ext cx="4231640" cy="3175000"/>
          </a:xfrm>
          <a:prstGeom prst="rect">
            <a:avLst/>
          </a:prstGeom>
        </p:spPr>
      </p:pic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888479" y="1849391"/>
            <a:ext cx="786846" cy="7868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p>
            <a:pPr algn="ctr">
              <a:lnSpc>
                <a:spcPct val="150000"/>
              </a:lnSpc>
            </a:pPr>
            <a:endParaRPr lang="en-US" altLang="zh-CN" sz="128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0755" y="2058670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成功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2435225" y="1762125"/>
            <a:ext cx="7524055" cy="1368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收获与总结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01775" y="1778000"/>
            <a:ext cx="1145540" cy="11455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302510" y="1641475"/>
            <a:ext cx="7524055" cy="13680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35225" y="3719830"/>
            <a:ext cx="7524055" cy="1368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501775" y="3735705"/>
            <a:ext cx="1145540" cy="11455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302510" y="3599180"/>
            <a:ext cx="7524055" cy="13680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38300" y="2120265"/>
            <a:ext cx="100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收获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8300" y="4078605"/>
            <a:ext cx="100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63520" y="1859280"/>
            <a:ext cx="666496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这次我们虽然都有计划的进行着项目，但是还是碰到了不同的状况，不过我们每个人都锻炼了自己，和别人的交谈也越来越顺畅，特别是团队配合，在一个人回答不上来时，其他人也试着讨论或者帮忙搭话，不断着学习和修改更加规范说辞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41625" y="3811905"/>
            <a:ext cx="6711315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有了一个计划后我们没有想到比较坏的后果，所以我们放弃掉了政府机构后跟无头苍蝇一样到处跑，而且每次进入商店时都还有所胆怯，不够果敢，功夫不负有心人，我们在找到最后一家机构时大家也没有放弃，我们都相信只有愈战愈勇才有成功的机会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193369"/>
  <p:tag name="KSO_WM_TEMPLATE_THUMBS_INDEX" val="1、3、7、8、10、13、15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193369"/>
  <p:tag name="KSO_WM_TEMPLATE_THUMBS_INDEX" val="1、3、7、8、10、13、15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03.xml><?xml version="1.0" encoding="utf-8"?>
<p:tagLst xmlns:p="http://schemas.openxmlformats.org/presentationml/2006/main">
  <p:tag name="KSO_WM_SLIDE_MODEL_TYPE" val="cover"/>
</p:tagLst>
</file>

<file path=ppt/tags/tag404.xml><?xml version="1.0" encoding="utf-8"?>
<p:tagLst xmlns:p="http://schemas.openxmlformats.org/presentationml/2006/main">
  <p:tag name="KSO_WM_SLIDE_ID" val="custom20193369_1"/>
  <p:tag name="KSO_WM_TEMPLATE_SUBCATEGORY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3369"/>
  <p:tag name="KSO_WM_SLIDE_TYPE" val="title"/>
  <p:tag name="KSO_WM_SLIDE_SUBTYPE" val="pureTxt"/>
  <p:tag name="KSO_WM_TEMPLATE_THUMBS_INDEX" val="1、3、7、8、10、13、15"/>
  <p:tag name="KSO_WM_SLIDE_LAYOUT" val="a_b"/>
  <p:tag name="KSO_WM_SLIDE_LAYOUT_CNT" val="1_3"/>
  <p:tag name="KSO_WM_TEMPLATE_MASTER_TYPE" val="1"/>
  <p:tag name="KSO_WM_TEMPLATE_COLOR_TYPE" val="1"/>
  <p:tag name="KSO_WM_TEMPLATE_MASTER_THUMB_INDEX" val="12"/>
  <p:tag name="KSO_WM_SLIDE_COVER_TEMPLATE_COLOR_SCHEME" val="{&quot;colors&quot;:[&quot;#f2f3ff&quot;,&quot;#ffffff&quot;,&quot;#5066e9&quot;,&quot;#598dd5&quot;,&quot;#5caac6&quot;,&quot;#60c1b5&quot;,&quot;#64d6a1&quot;,&quot;#67eb8d&quot;,&quot;#5066e9&quot;,&quot;#9f67a3&quot;]}"/>
</p:tagLst>
</file>

<file path=ppt/tags/tag405.xml><?xml version="1.0" encoding="utf-8"?>
<p:tagLst xmlns:p="http://schemas.openxmlformats.org/presentationml/2006/main">
  <p:tag name="KSO_WM_SLIDE_ID" val="custom20193369_15"/>
  <p:tag name="KSO_WM_TEMPLATE_SUBCATEGORY" val="0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3369"/>
  <p:tag name="KSO_WM_SLIDE_TYPE" val="endPage"/>
  <p:tag name="KSO_WM_SLIDE_SUBTYPE" val="pureTxt"/>
  <p:tag name="KSO_WM_SLIDE_LAYOUT" val="a"/>
  <p:tag name="KSO_WM_SLIDE_LAYOUT_CNT" val="1"/>
  <p:tag name="KSO_WM_TEMPLATE_MASTER_TYPE" val="1"/>
  <p:tag name="KSO_WM_TEMPLATE_COLOR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简约绿2.0">
      <a:dk1>
        <a:srgbClr val="000000"/>
      </a:dk1>
      <a:lt1>
        <a:sysClr val="window" lastClr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7">
      <a:dk1>
        <a:srgbClr val="000000"/>
      </a:dk1>
      <a:lt1>
        <a:srgbClr val="FFFFFF"/>
      </a:lt1>
      <a:dk2>
        <a:srgbClr val="F2F3FF"/>
      </a:dk2>
      <a:lt2>
        <a:srgbClr val="FFFFFF"/>
      </a:lt2>
      <a:accent1>
        <a:srgbClr val="5066E9"/>
      </a:accent1>
      <a:accent2>
        <a:srgbClr val="598DD5"/>
      </a:accent2>
      <a:accent3>
        <a:srgbClr val="5CAAC6"/>
      </a:accent3>
      <a:accent4>
        <a:srgbClr val="60C1B5"/>
      </a:accent4>
      <a:accent5>
        <a:srgbClr val="64D6A1"/>
      </a:accent5>
      <a:accent6>
        <a:srgbClr val="67EB8D"/>
      </a:accent6>
      <a:hlink>
        <a:srgbClr val="5066E9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演示</Application>
  <PresentationFormat>宽屏</PresentationFormat>
  <Paragraphs>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汉仪旗黑-85S</vt:lpstr>
      <vt:lpstr>Calibri</vt:lpstr>
      <vt:lpstr>Arial Unicode MS</vt:lpstr>
      <vt:lpstr>Calibri Light</vt:lpstr>
      <vt:lpstr>黑体</vt:lpstr>
      <vt:lpstr>Office 主题</vt:lpstr>
      <vt:lpstr>1_Office 主题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FeiFly</dc:creator>
  <cp:lastModifiedBy>Administrator</cp:lastModifiedBy>
  <cp:revision>12</cp:revision>
  <dcterms:created xsi:type="dcterms:W3CDTF">2018-04-06T14:47:00Z</dcterms:created>
  <dcterms:modified xsi:type="dcterms:W3CDTF">2019-09-28T15:10:40Z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