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9" r:id="rId3"/>
    <p:sldMasterId id="2147483666" r:id="rId4"/>
    <p:sldMasterId id="2147483673" r:id="rId5"/>
    <p:sldMasterId id="2147483680" r:id="rId6"/>
    <p:sldMasterId id="2147483687" r:id="rId7"/>
  </p:sldMasterIdLst>
  <p:notesMasterIdLst>
    <p:notesMasterId r:id="rId25"/>
  </p:notesMasterIdLst>
  <p:handoutMasterIdLst>
    <p:handoutMasterId r:id="rId26"/>
  </p:handoutMasterIdLst>
  <p:sldIdLst>
    <p:sldId id="287" r:id="rId8"/>
    <p:sldId id="288" r:id="rId9"/>
    <p:sldId id="289" r:id="rId10"/>
    <p:sldId id="290" r:id="rId11"/>
    <p:sldId id="291" r:id="rId12"/>
    <p:sldId id="311" r:id="rId13"/>
    <p:sldId id="312" r:id="rId14"/>
    <p:sldId id="297" r:id="rId15"/>
    <p:sldId id="283" r:id="rId16"/>
    <p:sldId id="294" r:id="rId17"/>
    <p:sldId id="302" r:id="rId18"/>
    <p:sldId id="299" r:id="rId19"/>
    <p:sldId id="310" r:id="rId20"/>
    <p:sldId id="301" r:id="rId21"/>
    <p:sldId id="303" r:id="rId22"/>
    <p:sldId id="271" r:id="rId23"/>
    <p:sldId id="308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6B8"/>
    <a:srgbClr val="FF7C80"/>
    <a:srgbClr val="341223"/>
    <a:srgbClr val="FFCC99"/>
    <a:srgbClr val="140613"/>
    <a:srgbClr val="1109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546" y="-96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2018/11/20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144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AF27-52C3-445D-BB3C-208933D48636}" type="datetimeFigureOut">
              <a:rPr lang="zh-CN" altLang="en-US" smtClean="0"/>
              <a:pPr/>
              <a:t>2018/11/20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88CC-84BF-48E8-A8D9-DD421A0C34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147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1123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950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298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768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801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801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3503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401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9540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7058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3982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12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1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1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1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906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33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97463"/>
            <a:ext cx="914400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2018/11/20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0" tIns="32484" rIns="64970" bIns="3248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9" tIns="34259" rIns="68519" bIns="34259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595" y="70501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3" rIns="68546" bIns="34273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7" y="271728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595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9" tIns="34259" rIns="68519" bIns="34259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595" y="70501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7" tIns="34264" rIns="68527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595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155" y="271726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595" y="70496"/>
            <a:ext cx="275199" cy="23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2018/11/20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6" y="274335"/>
            <a:ext cx="7886418" cy="993477"/>
          </a:xfrm>
          <a:prstGeom prst="rect">
            <a:avLst/>
          </a:prstGeom>
        </p:spPr>
        <p:txBody>
          <a:bodyPr vert="horz" lIns="64970" tIns="32484" rIns="64970" bIns="3248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6" y="1369417"/>
            <a:ext cx="7886418" cy="3263797"/>
          </a:xfrm>
          <a:prstGeom prst="rect">
            <a:avLst/>
          </a:prstGeom>
        </p:spPr>
        <p:txBody>
          <a:bodyPr vert="horz" lIns="64970" tIns="32484" rIns="64970" bIns="3248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2018/11/20 Tuesday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4" y="4767565"/>
            <a:ext cx="3086382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l" defTabSz="649605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9605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16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28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77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89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137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649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098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921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433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81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93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905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2018/11/20 Tuesday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iming>
    <p:tnLst>
      <p:par>
        <p:cTn id="1" dur="indefinite" restart="never" nodeType="tmRoot"/>
      </p:par>
    </p:tnLst>
  </p:timing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2018/11/20 Tuesday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2018/11/20 Tuesday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iming>
    <p:tnLst>
      <p:par>
        <p:cTn id="1" dur="indefinite" restart="never" nodeType="tmRoot"/>
      </p:par>
    </p:tnLst>
  </p:timing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2018/11/20 Tuesday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iming>
    <p:tnLst>
      <p:par>
        <p:cTn id="1" dur="indefinite" restart="never" nodeType="tmRoot"/>
      </p:par>
    </p:tnLst>
  </p:timing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2018/11/20 Tuesday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iming>
    <p:tnLst>
      <p:par>
        <p:cTn id="1" dur="indefinite" restart="never" nodeType="tmRoot"/>
      </p:par>
    </p:tnLst>
  </p:timing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710014" y="2651761"/>
            <a:ext cx="4508496" cy="7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algn="r" defTabSz="649605" fontAlgn="base">
              <a:spcAft>
                <a:spcPct val="0"/>
              </a:spcAft>
              <a:buNone/>
            </a:pP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King back </a:t>
            </a:r>
            <a:r>
              <a:rPr lang="zh-CN" altLang="en-US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团队</a:t>
            </a:r>
            <a:endParaRPr lang="en-US" altLang="zh-CN" sz="1200" cap="all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 algn="r" defTabSz="649605" fontAlgn="base">
              <a:spcAft>
                <a:spcPct val="0"/>
              </a:spcAft>
              <a:buNone/>
            </a:pPr>
            <a:r>
              <a:rPr lang="zh-CN" altLang="en-US" sz="1200" dirty="0" smtClean="0">
                <a:solidFill>
                  <a:srgbClr val="393939"/>
                </a:solidFill>
              </a:rPr>
              <a:t>制作人：刘振兴</a:t>
            </a:r>
          </a:p>
          <a:p>
            <a:pPr lvl="1" algn="r" defTabSz="649605" fontAlgn="base">
              <a:spcAft>
                <a:spcPct val="0"/>
              </a:spcAft>
              <a:buNone/>
            </a:pP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108993" y="1512806"/>
            <a:ext cx="5260812" cy="68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cap="all" dirty="0" smtClean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湘信教育网站验收汇报</a:t>
            </a:r>
            <a:endParaRPr lang="zh-CN" altLang="en-US" sz="4000" cap="all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78155" y="3122060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38813" y="1342746"/>
            <a:ext cx="2796076" cy="2835506"/>
            <a:chOff x="1331640" y="1707654"/>
            <a:chExt cx="2796076" cy="2835506"/>
          </a:xfrm>
          <a:solidFill>
            <a:srgbClr val="325F0B"/>
          </a:solidFill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43622" y="1489544"/>
            <a:ext cx="3528393" cy="28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2F2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虽然我们组遇到了大量问题，但我们丝毫不气馁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043622" y="2220724"/>
            <a:ext cx="3528393" cy="52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2F2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通过一次一次的反复测试，反复修改。终于将问</a:t>
            </a:r>
            <a:r>
              <a:rPr lang="zh-CN" altLang="en-US" sz="1200" dirty="0" smtClean="0">
                <a:solidFill>
                  <a:srgbClr val="2F2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题成功解决。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43622" y="2952819"/>
            <a:ext cx="3528393" cy="28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2F2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在设计风格上也完成了统一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22" y="3684915"/>
            <a:ext cx="3528393" cy="28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2F2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代码和设计上的位置也更正修改了。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62485" y="1703922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662485" y="2430934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62485" y="3157947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62485" y="3884959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192276" y="1237462"/>
              <a:ext cx="614714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3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验收过程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749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验收过程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39" name="图片 38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9416" y="714705"/>
            <a:ext cx="3153102" cy="236482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2261" y="1324303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         老板对于我们的网站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甚是满意，在问他对于我们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的满意分数从一到十分是多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少分时，他竖了个大拇指。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说：“十分！”。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" name="图片 40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5438" y="2753711"/>
            <a:ext cx="2957086" cy="22178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验收过程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8" name="图片 2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0240" y="762000"/>
            <a:ext cx="3322320" cy="2491740"/>
          </a:xfrm>
          <a:prstGeom prst="rect">
            <a:avLst/>
          </a:prstGeom>
        </p:spPr>
      </p:pic>
      <p:pic>
        <p:nvPicPr>
          <p:cNvPr id="29" name="图片 28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011681"/>
            <a:ext cx="3374811" cy="253110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88560" y="335280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ea typeface="方正毡笔黑简体"/>
              </a:rPr>
              <a:t>填写课程项目评价表</a:t>
            </a:r>
            <a:endParaRPr lang="zh-CN" altLang="en-US" sz="1600" dirty="0">
              <a:ea typeface="方正毡笔黑简体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159512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ea typeface="方正毡笔黑简体"/>
              </a:rPr>
              <a:t>验收网站过程</a:t>
            </a:r>
            <a:endParaRPr lang="zh-CN" altLang="en-US" sz="1400" dirty="0">
              <a:ea typeface="方正毡笔黑简体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4"/>
          <p:cNvSpPr txBox="1"/>
          <p:nvPr/>
        </p:nvSpPr>
        <p:spPr>
          <a:xfrm>
            <a:off x="4357856" y="1725327"/>
            <a:ext cx="3384378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美观度比较好、框架比较好</a:t>
            </a:r>
            <a:endParaRPr lang="en-US" altLang="zh-CN" sz="14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119567" y="1913016"/>
            <a:ext cx="230088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7C80"/>
          </a:solidFill>
          <a:ln w="9525" cap="flat">
            <a:noFill/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765901" y="2274233"/>
            <a:ext cx="104884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313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</a:rPr>
              <a:t>老板的</a:t>
            </a:r>
            <a:endParaRPr lang="en-US" altLang="zh-CN" sz="2800" kern="0" dirty="0" smtClean="0">
              <a:solidFill>
                <a:sysClr val="window" lastClr="FFFFFF"/>
              </a:solidFill>
            </a:endParaRPr>
          </a:p>
          <a:p>
            <a:pPr algn="ctr" defTabSz="913130">
              <a:defRPr/>
            </a:pPr>
            <a:r>
              <a:rPr lang="zh-CN" altLang="en-US" sz="2800" kern="0" dirty="0" smtClean="0">
                <a:solidFill>
                  <a:sysClr val="window" lastClr="FFFFFF"/>
                </a:solidFill>
              </a:rPr>
              <a:t>评价</a:t>
            </a:r>
            <a:endParaRPr lang="zh-CN" altLang="en-US" sz="2800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007834" y="1824057"/>
            <a:ext cx="2524338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8" y="1719485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46294" y="2736363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1698" y="3747222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29515" y="1756079"/>
            <a:ext cx="1051729" cy="354618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4886445" y="2732989"/>
            <a:ext cx="3384378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设计感适合教育行业的风格前沿</a:t>
            </a:r>
            <a:endParaRPr lang="zh-CN" altLang="en-US" sz="14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380676" y="3766061"/>
            <a:ext cx="3384378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有些细节部分待完善，团队协作非常强</a:t>
            </a:r>
            <a:endParaRPr lang="zh-CN" altLang="en-US" sz="14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78687" y="2772956"/>
            <a:ext cx="1051729" cy="354618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129515" y="3783815"/>
            <a:ext cx="1051729" cy="354618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直接连接符 24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验收过程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4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总结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接连接符 79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3" name="Rectangle 16"/>
          <p:cNvSpPr/>
          <p:nvPr/>
        </p:nvSpPr>
        <p:spPr bwMode="auto">
          <a:xfrm>
            <a:off x="1540286" y="1567687"/>
            <a:ext cx="2758490" cy="530894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感恩老师和企业给我们每次的锻炼机会</a:t>
            </a:r>
            <a:endParaRPr lang="en-US" altLang="zh-CN" sz="1000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  <a:p>
            <a:pPr defTabSz="685165"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让我们一次比一次成长，一次比一次更优秀！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4" name="Rectangle 17"/>
          <p:cNvSpPr/>
          <p:nvPr/>
        </p:nvSpPr>
        <p:spPr bwMode="auto">
          <a:xfrm>
            <a:off x="1536493" y="1346572"/>
            <a:ext cx="497534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 smtClean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感恩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5" name="Rectangle 16"/>
          <p:cNvSpPr/>
          <p:nvPr/>
        </p:nvSpPr>
        <p:spPr bwMode="auto">
          <a:xfrm>
            <a:off x="1540286" y="2808687"/>
            <a:ext cx="2758490" cy="530894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感谢团队的力量，这使我们更团结</a:t>
            </a:r>
            <a:endParaRPr lang="en-US" altLang="zh-CN" sz="1000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  <a:p>
            <a:pPr defTabSz="685165"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让我们在设计与制作方面一步一步更加强！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6" name="Rectangle 17"/>
          <p:cNvSpPr/>
          <p:nvPr/>
        </p:nvSpPr>
        <p:spPr bwMode="auto">
          <a:xfrm>
            <a:off x="1536493" y="2587571"/>
            <a:ext cx="497534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 smtClean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感谢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7" name="Rectangle 16"/>
          <p:cNvSpPr/>
          <p:nvPr/>
        </p:nvSpPr>
        <p:spPr bwMode="auto">
          <a:xfrm>
            <a:off x="1540286" y="4012259"/>
            <a:ext cx="2758490" cy="530894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感激在我们遇到困难时给予帮助我们的同学</a:t>
            </a:r>
            <a:endParaRPr lang="en-US" altLang="zh-CN" sz="1000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  <a:p>
            <a:pPr defTabSz="685165">
              <a:lnSpc>
                <a:spcPct val="150000"/>
              </a:lnSpc>
            </a:pPr>
            <a:r>
              <a:rPr lang="zh-CN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让我们在困难中迎难而上从不畏惧挑战！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8" name="Rectangle 17"/>
          <p:cNvSpPr/>
          <p:nvPr/>
        </p:nvSpPr>
        <p:spPr bwMode="auto">
          <a:xfrm>
            <a:off x="1536493" y="3791145"/>
            <a:ext cx="497534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 smtClean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感激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12799" y="134966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01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12799" y="2573903"/>
            <a:ext cx="638630" cy="638631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02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12799" y="374327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03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018663" y="3520210"/>
            <a:ext cx="1010953" cy="1008921"/>
            <a:chOff x="5186121" y="3507044"/>
            <a:chExt cx="1010953" cy="1008922"/>
          </a:xfrm>
        </p:grpSpPr>
        <p:sp>
          <p:nvSpPr>
            <p:cNvPr id="93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4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5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6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7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0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3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4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5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6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7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8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9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0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1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2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3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265034" y="2299604"/>
            <a:ext cx="1010954" cy="1007988"/>
            <a:chOff x="5107781" y="2781590"/>
            <a:chExt cx="1010954" cy="1007989"/>
          </a:xfrm>
        </p:grpSpPr>
        <p:sp>
          <p:nvSpPr>
            <p:cNvPr id="115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6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2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3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4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5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6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7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8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9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0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1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2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3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4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5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6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7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260415" y="3526955"/>
            <a:ext cx="1010953" cy="1009854"/>
            <a:chOff x="6073970" y="3409136"/>
            <a:chExt cx="1010953" cy="1009854"/>
          </a:xfrm>
        </p:grpSpPr>
        <p:sp>
          <p:nvSpPr>
            <p:cNvPr id="139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0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1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 dirty="0">
                <a:solidFill>
                  <a:srgbClr val="393939"/>
                </a:solidFill>
              </a:endParaRPr>
            </a:p>
          </p:txBody>
        </p:sp>
        <p:sp>
          <p:nvSpPr>
            <p:cNvPr id="142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3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4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5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6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9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0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1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3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4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5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7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8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9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60" name="Oval 70"/>
          <p:cNvSpPr>
            <a:spLocks noChangeArrowheads="1"/>
          </p:cNvSpPr>
          <p:nvPr/>
        </p:nvSpPr>
        <p:spPr bwMode="auto">
          <a:xfrm flipH="1">
            <a:off x="6343136" y="1177854"/>
            <a:ext cx="2155272" cy="215305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1" name="Oval 71"/>
          <p:cNvSpPr>
            <a:spLocks noChangeArrowheads="1"/>
          </p:cNvSpPr>
          <p:nvPr/>
        </p:nvSpPr>
        <p:spPr bwMode="auto">
          <a:xfrm flipH="1">
            <a:off x="6564168" y="1398847"/>
            <a:ext cx="1714145" cy="1711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2" name="Freeform 72"/>
          <p:cNvSpPr>
            <a:spLocks noEditPoints="1"/>
          </p:cNvSpPr>
          <p:nvPr/>
        </p:nvSpPr>
        <p:spPr bwMode="auto">
          <a:xfrm flipH="1">
            <a:off x="6524063" y="1357816"/>
            <a:ext cx="1793418" cy="1794054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>
              <a:defRPr/>
            </a:pPr>
            <a:endParaRPr lang="en-US" sz="1800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163" name="Freeform 73"/>
          <p:cNvSpPr>
            <a:spLocks noEditPoints="1"/>
          </p:cNvSpPr>
          <p:nvPr/>
        </p:nvSpPr>
        <p:spPr bwMode="auto">
          <a:xfrm flipH="1">
            <a:off x="6726443" y="1562959"/>
            <a:ext cx="1388663" cy="138377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4" name="Freeform 74"/>
          <p:cNvSpPr>
            <a:spLocks noEditPoints="1"/>
          </p:cNvSpPr>
          <p:nvPr/>
        </p:nvSpPr>
        <p:spPr bwMode="auto">
          <a:xfrm flipH="1">
            <a:off x="6927887" y="1769965"/>
            <a:ext cx="985773" cy="96975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5" name="Freeform 75"/>
          <p:cNvSpPr>
            <a:spLocks noEditPoints="1"/>
          </p:cNvSpPr>
          <p:nvPr/>
        </p:nvSpPr>
        <p:spPr bwMode="auto">
          <a:xfrm flipH="1">
            <a:off x="7130263" y="1975105"/>
            <a:ext cx="581019" cy="559476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6" name="Oval 76"/>
          <p:cNvSpPr>
            <a:spLocks noChangeArrowheads="1"/>
          </p:cNvSpPr>
          <p:nvPr/>
        </p:nvSpPr>
        <p:spPr bwMode="auto">
          <a:xfrm flipH="1">
            <a:off x="7308394" y="2149477"/>
            <a:ext cx="213569" cy="20980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6459713" y="2225007"/>
            <a:ext cx="986705" cy="986543"/>
            <a:chOff x="6598099" y="2161504"/>
            <a:chExt cx="986705" cy="986543"/>
          </a:xfrm>
        </p:grpSpPr>
        <p:sp>
          <p:nvSpPr>
            <p:cNvPr id="168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69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0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1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2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3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4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5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6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7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8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9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0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1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2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3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4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5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6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7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8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89" name="Freeform 98"/>
          <p:cNvSpPr/>
          <p:nvPr/>
        </p:nvSpPr>
        <p:spPr bwMode="auto">
          <a:xfrm flipH="1">
            <a:off x="8153342" y="2994287"/>
            <a:ext cx="54092" cy="55015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90" name="Freeform 106"/>
          <p:cNvSpPr/>
          <p:nvPr/>
        </p:nvSpPr>
        <p:spPr bwMode="auto">
          <a:xfrm flipH="1">
            <a:off x="7400724" y="2241790"/>
            <a:ext cx="45698" cy="57813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89" grpId="0" animBg="1"/>
      <p:bldP spid="1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75932" y="23477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072390" y="3045840"/>
            <a:ext cx="4508496" cy="2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algn="r" defTabSz="649605" fontAlgn="base">
              <a:spcAft>
                <a:spcPct val="0"/>
              </a:spcAft>
              <a:buNone/>
            </a:pPr>
            <a:r>
              <a:rPr lang="en-US" altLang="zh-CN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King back </a:t>
            </a:r>
            <a:r>
              <a:rPr lang="zh-CN" altLang="en-US" sz="13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团队</a:t>
            </a: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580282" y="1638861"/>
            <a:ext cx="3824522" cy="117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谢谢欣赏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1349" y="3403141"/>
            <a:ext cx="1208391" cy="250254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制作人：刘振兴</a:t>
            </a:r>
            <a:endParaRPr lang="zh-CN" altLang="en-US" sz="12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167733" y="3466843"/>
            <a:ext cx="102411" cy="102417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85971" y="2989233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582617" y="1629409"/>
            <a:ext cx="2723620" cy="562977"/>
            <a:chOff x="4797602" y="1335967"/>
            <a:chExt cx="2798658" cy="596020"/>
          </a:xfrm>
        </p:grpSpPr>
        <p:sp>
          <p:nvSpPr>
            <p:cNvPr id="9" name="等腰三角形 11"/>
            <p:cNvSpPr/>
            <p:nvPr/>
          </p:nvSpPr>
          <p:spPr>
            <a:xfrm rot="5400000">
              <a:off x="5898921" y="234648"/>
              <a:ext cx="596020" cy="2798658"/>
            </a:xfrm>
            <a:custGeom>
              <a:avLst/>
              <a:gdLst/>
              <a:ahLst/>
              <a:cxnLst/>
              <a:rect l="l" t="t" r="r" b="b"/>
              <a:pathLst>
                <a:path w="936108" h="3544233">
                  <a:moveTo>
                    <a:pt x="0" y="3465329"/>
                  </a:moveTo>
                  <a:lnTo>
                    <a:pt x="0" y="528142"/>
                  </a:lnTo>
                  <a:lnTo>
                    <a:pt x="1" y="528142"/>
                  </a:lnTo>
                  <a:lnTo>
                    <a:pt x="468055" y="0"/>
                  </a:lnTo>
                  <a:lnTo>
                    <a:pt x="936108" y="528142"/>
                  </a:lnTo>
                  <a:lnTo>
                    <a:pt x="936105" y="528142"/>
                  </a:lnTo>
                  <a:lnTo>
                    <a:pt x="936105" y="3465329"/>
                  </a:lnTo>
                  <a:cubicBezTo>
                    <a:pt x="936105" y="3508906"/>
                    <a:pt x="900778" y="3544233"/>
                    <a:pt x="857201" y="3544233"/>
                  </a:cubicBezTo>
                  <a:lnTo>
                    <a:pt x="78905" y="3544233"/>
                  </a:lnTo>
                  <a:cubicBezTo>
                    <a:pt x="35328" y="3544233"/>
                    <a:pt x="0" y="3508906"/>
                    <a:pt x="0" y="3465329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153"/>
            <p:cNvSpPr/>
            <p:nvPr/>
          </p:nvSpPr>
          <p:spPr bwMode="auto">
            <a:xfrm>
              <a:off x="4933092" y="1386406"/>
              <a:ext cx="4667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5473163" y="1379251"/>
              <a:ext cx="1949013" cy="48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96443" y="902544"/>
            <a:ext cx="253219" cy="4209582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等腰三角形 11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1666860" y="2206795"/>
            <a:ext cx="2728930" cy="586654"/>
            <a:chOff x="4871832" y="1093894"/>
            <a:chExt cx="2794901" cy="800670"/>
          </a:xfrm>
        </p:grpSpPr>
        <p:grpSp>
          <p:nvGrpSpPr>
            <p:cNvPr id="18" name="组合 17"/>
            <p:cNvGrpSpPr/>
            <p:nvPr/>
          </p:nvGrpSpPr>
          <p:grpSpPr>
            <a:xfrm>
              <a:off x="4890078" y="1093894"/>
              <a:ext cx="2776655" cy="800670"/>
              <a:chOff x="4029947" y="1410141"/>
              <a:chExt cx="3142940" cy="857527"/>
            </a:xfrm>
          </p:grpSpPr>
          <p:sp>
            <p:nvSpPr>
              <p:cNvPr id="22" name="等腰三角形 11"/>
              <p:cNvSpPr/>
              <p:nvPr/>
            </p:nvSpPr>
            <p:spPr>
              <a:xfrm rot="5400000">
                <a:off x="5173260" y="268041"/>
                <a:ext cx="857527" cy="3141727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等腰三角形 11"/>
              <p:cNvSpPr/>
              <p:nvPr/>
            </p:nvSpPr>
            <p:spPr>
              <a:xfrm rot="5400000">
                <a:off x="5377410" y="85198"/>
                <a:ext cx="424147" cy="311907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H="1">
              <a:off x="5486336" y="1250140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53"/>
            <p:cNvSpPr/>
            <p:nvPr/>
          </p:nvSpPr>
          <p:spPr bwMode="auto">
            <a:xfrm>
              <a:off x="4946472" y="1172885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02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4871832" y="1140431"/>
              <a:ext cx="2160377" cy="63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遇到问题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52250" y="2954216"/>
            <a:ext cx="2643833" cy="562979"/>
            <a:chOff x="4890176" y="1326517"/>
            <a:chExt cx="2643833" cy="596021"/>
          </a:xfrm>
        </p:grpSpPr>
        <p:grpSp>
          <p:nvGrpSpPr>
            <p:cNvPr id="25" name="组合 24"/>
            <p:cNvGrpSpPr/>
            <p:nvPr/>
          </p:nvGrpSpPr>
          <p:grpSpPr>
            <a:xfrm>
              <a:off x="4890176" y="1326517"/>
              <a:ext cx="2643833" cy="596021"/>
              <a:chOff x="4030054" y="1659284"/>
              <a:chExt cx="2992596" cy="638345"/>
            </a:xfrm>
          </p:grpSpPr>
          <p:sp>
            <p:nvSpPr>
              <p:cNvPr id="29" name="等腰三角形 11"/>
              <p:cNvSpPr/>
              <p:nvPr/>
            </p:nvSpPr>
            <p:spPr>
              <a:xfrm rot="5400000">
                <a:off x="5207180" y="482160"/>
                <a:ext cx="638343" cy="2992595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等腰三角形 11"/>
              <p:cNvSpPr/>
              <p:nvPr/>
            </p:nvSpPr>
            <p:spPr>
              <a:xfrm rot="5400000">
                <a:off x="5372537" y="328343"/>
                <a:ext cx="319172" cy="2981054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153"/>
            <p:cNvSpPr/>
            <p:nvPr/>
          </p:nvSpPr>
          <p:spPr bwMode="auto">
            <a:xfrm>
              <a:off x="4933092" y="1386406"/>
              <a:ext cx="513282" cy="488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03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5563595" y="1400527"/>
              <a:ext cx="1949013" cy="48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验收过程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1688125" y="3596121"/>
            <a:ext cx="2728924" cy="591351"/>
            <a:chOff x="4871836" y="1224628"/>
            <a:chExt cx="2954483" cy="807078"/>
          </a:xfrm>
        </p:grpSpPr>
        <p:grpSp>
          <p:nvGrpSpPr>
            <p:cNvPr id="32" name="组合 31"/>
            <p:cNvGrpSpPr/>
            <p:nvPr/>
          </p:nvGrpSpPr>
          <p:grpSpPr>
            <a:xfrm>
              <a:off x="4900367" y="1224628"/>
              <a:ext cx="2925952" cy="807078"/>
              <a:chOff x="4041593" y="1550160"/>
              <a:chExt cx="3311930" cy="864390"/>
            </a:xfrm>
          </p:grpSpPr>
          <p:sp>
            <p:nvSpPr>
              <p:cNvPr id="36" name="等腰三角形 11"/>
              <p:cNvSpPr/>
              <p:nvPr/>
            </p:nvSpPr>
            <p:spPr>
              <a:xfrm rot="5400000">
                <a:off x="5269400" y="330428"/>
                <a:ext cx="857529" cy="3310716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等腰三角形 11"/>
              <p:cNvSpPr/>
              <p:nvPr/>
            </p:nvSpPr>
            <p:spPr>
              <a:xfrm rot="5400000">
                <a:off x="5472867" y="118886"/>
                <a:ext cx="424147" cy="3286696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H="1">
              <a:off x="5486336" y="1318708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153"/>
            <p:cNvSpPr/>
            <p:nvPr/>
          </p:nvSpPr>
          <p:spPr bwMode="auto">
            <a:xfrm>
              <a:off x="4934286" y="1310021"/>
              <a:ext cx="515840" cy="630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04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4871836" y="1304994"/>
              <a:ext cx="2160377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360547" y="922640"/>
            <a:ext cx="22983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714992" y="0"/>
            <a:ext cx="1510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66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atalog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2720" y="16865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前期准备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51283" y="1237461"/>
              <a:ext cx="555707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前期准备</a:t>
            </a:r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7086600" y="4818063"/>
            <a:ext cx="2057400" cy="274637"/>
          </a:xfrm>
        </p:spPr>
        <p:txBody>
          <a:bodyPr/>
          <a:lstStyle/>
          <a:p>
            <a:fld id="{AB42095A-155F-4828-88E3-4DF16DB3926E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/>
              <a:t>4</a:t>
            </a:fld>
            <a:endParaRPr lang="zh-CN" altLang="en-US" dirty="0">
              <a:solidFill>
                <a:srgbClr val="393939">
                  <a:tint val="75000"/>
                </a:srgbClr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320" y="1117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前期准备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1921" y="2275840"/>
            <a:ext cx="3037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  首先，在验收网站之前我们团队在崇</a:t>
            </a:r>
            <a:r>
              <a:rPr lang="zh-CN" altLang="en-US" sz="2000" dirty="0" smtClean="0"/>
              <a:t>美</a:t>
            </a:r>
            <a:r>
              <a:rPr lang="en-US" altLang="zh-CN" sz="2000" dirty="0" smtClean="0"/>
              <a:t>302</a:t>
            </a:r>
            <a:r>
              <a:rPr lang="zh-CN" altLang="en-US" sz="2000" dirty="0" smtClean="0"/>
              <a:t>开了个较短的会议，讨论的内容是修改之前的设计和代码。</a:t>
            </a:r>
            <a:endParaRPr lang="en-US" altLang="zh-CN" sz="2000" dirty="0" smtClean="0"/>
          </a:p>
        </p:txBody>
      </p:sp>
      <p:pic>
        <p:nvPicPr>
          <p:cNvPr id="9" name="图片 8" descr="图片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3072" y="765302"/>
            <a:ext cx="3450336" cy="25968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36512" y="4460473"/>
            <a:ext cx="5687076" cy="393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椭圆 4"/>
          <p:cNvSpPr/>
          <p:nvPr/>
        </p:nvSpPr>
        <p:spPr>
          <a:xfrm>
            <a:off x="5655921" y="3633722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73809" y="3633705"/>
            <a:ext cx="3679873" cy="39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椭圆 4"/>
          <p:cNvSpPr/>
          <p:nvPr/>
        </p:nvSpPr>
        <p:spPr>
          <a:xfrm flipH="1">
            <a:off x="1536903" y="2806949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69962" y="2809892"/>
            <a:ext cx="2007204" cy="39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椭圆 4"/>
          <p:cNvSpPr/>
          <p:nvPr/>
        </p:nvSpPr>
        <p:spPr>
          <a:xfrm>
            <a:off x="3977172" y="1981281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02554" y="1981267"/>
            <a:ext cx="1574613" cy="39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椭圆 4"/>
          <p:cNvSpPr/>
          <p:nvPr/>
        </p:nvSpPr>
        <p:spPr>
          <a:xfrm flipH="1">
            <a:off x="1969969" y="115451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03035" y="1035508"/>
            <a:ext cx="5647954" cy="273421"/>
            <a:chOff x="2440137" y="1223211"/>
            <a:chExt cx="5647954" cy="273421"/>
          </a:xfrm>
          <a:solidFill>
            <a:srgbClr val="325F0B"/>
          </a:solidFill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6275887" y="3673075"/>
            <a:ext cx="2153514" cy="4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组长整合</a:t>
            </a:r>
            <a:endParaRPr lang="en-US" altLang="zh-CN" sz="16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030729" y="2838946"/>
            <a:ext cx="2724151" cy="39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检查并通过</a:t>
            </a:r>
            <a:r>
              <a:rPr lang="en-US" altLang="zh-CN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W3C</a:t>
            </a:r>
            <a:r>
              <a:rPr lang="zh-CN" altLang="en-US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的问题</a:t>
            </a:r>
            <a:endParaRPr lang="en-US" altLang="zh-CN" sz="16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4644597" y="2002721"/>
            <a:ext cx="3503723" cy="4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各自修改自己的网站和代码</a:t>
            </a:r>
            <a:endParaRPr lang="en-US" altLang="zh-CN" sz="16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2402559" y="1178659"/>
            <a:ext cx="3459761" cy="4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600" b="1" dirty="0" smtClean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全组讨论检查网站的设计与代码</a:t>
            </a:r>
            <a:endParaRPr lang="en-US" altLang="zh-CN" sz="16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前期准备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36512" y="4460473"/>
            <a:ext cx="5687076" cy="393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前期准备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4" name="图片 23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519" y="772160"/>
            <a:ext cx="4069281" cy="3281679"/>
          </a:xfrm>
          <a:prstGeom prst="rect">
            <a:avLst/>
          </a:prstGeom>
        </p:spPr>
      </p:pic>
      <p:pic>
        <p:nvPicPr>
          <p:cNvPr id="25" name="图片 24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7408" y="619760"/>
            <a:ext cx="4633872" cy="3698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前期准备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1" name="图片 20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081" y="673100"/>
            <a:ext cx="4308519" cy="4470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68240" y="220472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锵</a:t>
            </a:r>
            <a:r>
              <a:rPr lang="zh-CN" altLang="en-US" sz="1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锵</a:t>
            </a:r>
            <a:r>
              <a:rPr lang="zh-CN" altLang="en-US" sz="1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锵！ </a:t>
            </a:r>
            <a:r>
              <a:rPr lang="en-US" altLang="zh-CN" sz="1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W3C</a:t>
            </a:r>
            <a:r>
              <a:rPr lang="zh-CN" altLang="en-US" sz="1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完美通过！</a:t>
            </a:r>
            <a:endParaRPr lang="en-US" altLang="zh-CN" sz="18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18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全</a:t>
            </a:r>
            <a:r>
              <a:rPr lang="zh-CN" altLang="en-US" sz="18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组迎来了最开心的笑容！</a:t>
            </a:r>
            <a:endParaRPr lang="zh-CN" altLang="en-US" sz="18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 smtClean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2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endParaRPr lang="zh-CN" altLang="en-US" sz="6000" dirty="0">
              <a:solidFill>
                <a:srgbClr val="FF7C8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21389" y="223520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遇到问题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遇到问题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027620" y="2401634"/>
            <a:ext cx="951559" cy="951559"/>
            <a:chOff x="4171430" y="2267215"/>
            <a:chExt cx="951559" cy="951559"/>
          </a:xfrm>
        </p:grpSpPr>
        <p:sp>
          <p:nvSpPr>
            <p:cNvPr id="63" name="圆角矩形 62"/>
            <p:cNvSpPr/>
            <p:nvPr/>
          </p:nvSpPr>
          <p:spPr>
            <a:xfrm>
              <a:off x="4171430" y="2267215"/>
              <a:ext cx="951559" cy="951559"/>
            </a:xfrm>
            <a:prstGeom prst="roundRect">
              <a:avLst>
                <a:gd name="adj" fmla="val 12663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4386108" y="2544215"/>
              <a:ext cx="522202" cy="397557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273557" y="1483147"/>
            <a:ext cx="1728788" cy="784225"/>
            <a:chOff x="3417367" y="1348728"/>
            <a:chExt cx="1728788" cy="784225"/>
          </a:xfrm>
        </p:grpSpPr>
        <p:sp>
          <p:nvSpPr>
            <p:cNvPr id="66" name="Freeform 8"/>
            <p:cNvSpPr/>
            <p:nvPr/>
          </p:nvSpPr>
          <p:spPr bwMode="auto">
            <a:xfrm>
              <a:off x="3417367" y="1348728"/>
              <a:ext cx="1728788" cy="784225"/>
            </a:xfrm>
            <a:custGeom>
              <a:avLst/>
              <a:gdLst>
                <a:gd name="T0" fmla="*/ 331 w 461"/>
                <a:gd name="T1" fmla="*/ 0 h 209"/>
                <a:gd name="T2" fmla="*/ 201 w 461"/>
                <a:gd name="T3" fmla="*/ 24 h 209"/>
                <a:gd name="T4" fmla="*/ 187 w 461"/>
                <a:gd name="T5" fmla="*/ 29 h 209"/>
                <a:gd name="T6" fmla="*/ 174 w 461"/>
                <a:gd name="T7" fmla="*/ 35 h 209"/>
                <a:gd name="T8" fmla="*/ 0 w 461"/>
                <a:gd name="T9" fmla="*/ 209 h 209"/>
                <a:gd name="T10" fmla="*/ 174 w 461"/>
                <a:gd name="T11" fmla="*/ 209 h 209"/>
                <a:gd name="T12" fmla="*/ 187 w 461"/>
                <a:gd name="T13" fmla="*/ 209 h 209"/>
                <a:gd name="T14" fmla="*/ 201 w 461"/>
                <a:gd name="T15" fmla="*/ 209 h 209"/>
                <a:gd name="T16" fmla="*/ 461 w 461"/>
                <a:gd name="T17" fmla="*/ 209 h 209"/>
                <a:gd name="T18" fmla="*/ 461 w 461"/>
                <a:gd name="T19" fmla="*/ 24 h 209"/>
                <a:gd name="T20" fmla="*/ 331 w 461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209">
                  <a:moveTo>
                    <a:pt x="331" y="0"/>
                  </a:moveTo>
                  <a:cubicBezTo>
                    <a:pt x="285" y="0"/>
                    <a:pt x="241" y="8"/>
                    <a:pt x="201" y="24"/>
                  </a:cubicBezTo>
                  <a:cubicBezTo>
                    <a:pt x="196" y="26"/>
                    <a:pt x="192" y="27"/>
                    <a:pt x="187" y="29"/>
                  </a:cubicBezTo>
                  <a:cubicBezTo>
                    <a:pt x="183" y="31"/>
                    <a:pt x="178" y="33"/>
                    <a:pt x="174" y="35"/>
                  </a:cubicBezTo>
                  <a:cubicBezTo>
                    <a:pt x="98" y="71"/>
                    <a:pt x="36" y="133"/>
                    <a:pt x="0" y="209"/>
                  </a:cubicBezTo>
                  <a:cubicBezTo>
                    <a:pt x="174" y="209"/>
                    <a:pt x="174" y="209"/>
                    <a:pt x="174" y="209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201" y="209"/>
                    <a:pt x="201" y="209"/>
                    <a:pt x="201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20" y="8"/>
                    <a:pt x="377" y="0"/>
                    <a:pt x="331" y="0"/>
                  </a:cubicBez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67" name="标题层"/>
            <p:cNvSpPr txBox="1"/>
            <p:nvPr/>
          </p:nvSpPr>
          <p:spPr bwMode="auto">
            <a:xfrm>
              <a:off x="4434768" y="1518855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85713" y="1630932"/>
            <a:ext cx="782637" cy="1725613"/>
            <a:chOff x="5229523" y="1496513"/>
            <a:chExt cx="782637" cy="1725613"/>
          </a:xfrm>
        </p:grpSpPr>
        <p:sp>
          <p:nvSpPr>
            <p:cNvPr id="69" name="Freeform 6"/>
            <p:cNvSpPr/>
            <p:nvPr/>
          </p:nvSpPr>
          <p:spPr bwMode="auto">
            <a:xfrm rot="16200000">
              <a:off x="4758035" y="1968001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0" name="标题层"/>
            <p:cNvSpPr txBox="1"/>
            <p:nvPr/>
          </p:nvSpPr>
          <p:spPr bwMode="auto">
            <a:xfrm>
              <a:off x="5290900" y="2696602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027620" y="3445297"/>
            <a:ext cx="1725613" cy="782637"/>
            <a:chOff x="4171430" y="3310878"/>
            <a:chExt cx="1725613" cy="782637"/>
          </a:xfrm>
        </p:grpSpPr>
        <p:sp>
          <p:nvSpPr>
            <p:cNvPr id="72" name="Freeform 6"/>
            <p:cNvSpPr/>
            <p:nvPr/>
          </p:nvSpPr>
          <p:spPr bwMode="auto">
            <a:xfrm>
              <a:off x="4171430" y="33108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3" name="标题层"/>
            <p:cNvSpPr txBox="1"/>
            <p:nvPr/>
          </p:nvSpPr>
          <p:spPr bwMode="auto">
            <a:xfrm>
              <a:off x="4171430" y="3440586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152834" y="2364309"/>
            <a:ext cx="782637" cy="1725613"/>
            <a:chOff x="3296644" y="2229890"/>
            <a:chExt cx="782637" cy="1725613"/>
          </a:xfrm>
        </p:grpSpPr>
        <p:sp>
          <p:nvSpPr>
            <p:cNvPr id="75" name="Freeform 6"/>
            <p:cNvSpPr/>
            <p:nvPr/>
          </p:nvSpPr>
          <p:spPr bwMode="auto">
            <a:xfrm rot="5400000">
              <a:off x="2825156" y="27013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6" name="标题层"/>
            <p:cNvSpPr txBox="1"/>
            <p:nvPr/>
          </p:nvSpPr>
          <p:spPr bwMode="auto">
            <a:xfrm>
              <a:off x="3417367" y="2229890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>
            <a:off x="3060038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79" name="直接连接符 78"/>
          <p:cNvCxnSpPr/>
          <p:nvPr/>
        </p:nvCxnSpPr>
        <p:spPr>
          <a:xfrm>
            <a:off x="5442536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6228390" y="1895960"/>
            <a:ext cx="2016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设计风格不统一</a:t>
            </a:r>
            <a:endParaRPr lang="zh-CN" altLang="en-US" sz="140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5442536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83" name="直接连接符 82"/>
          <p:cNvCxnSpPr/>
          <p:nvPr/>
        </p:nvCxnSpPr>
        <p:spPr>
          <a:xfrm>
            <a:off x="3060038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219200" y="372872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   图片素材较少，</a:t>
            </a:r>
            <a:endParaRPr lang="en-US" altLang="zh-CN" sz="1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需要花大量的时间去外网找素材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343408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CSS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问题虽然通过，</a:t>
            </a:r>
            <a:endParaRPr lang="en-US" altLang="zh-CN" sz="1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但是在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W3C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上依旧有问题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1717040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Calibri" panose="020F0502020204030204"/>
              </a:rPr>
              <a:t>    在制作过程中，</a:t>
            </a:r>
            <a:endParaRPr lang="en-US" altLang="zh-CN" sz="1400" dirty="0" smtClean="0">
              <a:latin typeface="楷体" pitchFamily="49" charset="-122"/>
              <a:ea typeface="楷体" pitchFamily="49" charset="-122"/>
              <a:cs typeface="Calibri" panose="020F0502020204030204"/>
            </a:endParaRPr>
          </a:p>
          <a:p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Calibri" panose="020F0502020204030204"/>
              </a:rPr>
              <a:t>设计图内容区域和</a:t>
            </a:r>
            <a:endParaRPr lang="en-US" altLang="zh-CN" sz="1400" dirty="0" smtClean="0">
              <a:latin typeface="楷体" pitchFamily="49" charset="-122"/>
              <a:ea typeface="楷体" pitchFamily="49" charset="-122"/>
              <a:cs typeface="Calibri" panose="020F0502020204030204"/>
            </a:endParaRPr>
          </a:p>
          <a:p>
            <a:r>
              <a:rPr lang="zh-CN" altLang="en-US" sz="1400" dirty="0" smtClean="0">
                <a:latin typeface="楷体" pitchFamily="49" charset="-122"/>
                <a:ea typeface="楷体" pitchFamily="49" charset="-122"/>
                <a:cs typeface="Calibri" panose="020F0502020204030204"/>
              </a:rPr>
              <a:t>图片区域位置不统一。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第一PPT，www.1ppt.com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47BCA1"/>
      </a:hlink>
      <a:folHlink>
        <a:srgbClr val="FA8D7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764</Words>
  <Application>Microsoft Office PowerPoint</Application>
  <PresentationFormat>全屏显示(16:9)</PresentationFormat>
  <Paragraphs>126</Paragraphs>
  <Slides>17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第一PPT，www.1ppt.com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个人简历</dc:title>
  <dc:creator>第一PPT模板网-WWW.1PPT.COM</dc:creator>
  <cp:keywords>第一PPT模板网-WWW.1PPT.COM</cp:keywords>
  <dc:description>www.1ppt.com</dc:description>
  <cp:lastModifiedBy>Administrator</cp:lastModifiedBy>
  <cp:revision>60</cp:revision>
  <dcterms:created xsi:type="dcterms:W3CDTF">2016-12-14T09:45:00Z</dcterms:created>
  <dcterms:modified xsi:type="dcterms:W3CDTF">2018-11-20T13:57:13Z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