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60" r:id="rId4"/>
    <p:sldId id="261" r:id="rId5"/>
    <p:sldId id="269" r:id="rId6"/>
    <p:sldId id="288" r:id="rId7"/>
    <p:sldId id="263" r:id="rId8"/>
    <p:sldId id="278" r:id="rId9"/>
    <p:sldId id="289" r:id="rId1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101"/>
    <a:srgbClr val="12B789"/>
    <a:srgbClr val="FEF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48" autoAdjust="0"/>
  </p:normalViewPr>
  <p:slideViewPr>
    <p:cSldViewPr showGuides="1">
      <p:cViewPr>
        <p:scale>
          <a:sx n="75" d="100"/>
          <a:sy n="75" d="100"/>
        </p:scale>
        <p:origin x="-1016" y="-2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6C747-8546-41BC-BF7F-8053A62085C1}" type="datetimeFigureOut">
              <a:rPr lang="zh-CN" altLang="en-US" smtClean="0"/>
              <a:t>2018/9/25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23CD1B-8C3C-41CB-8883-B2B3427AA9F1}" type="slidenum">
              <a:rPr lang="zh-CN" altLang="en-US" smtClean="0"/>
              <a:t>‹#›</a:t>
            </a:fld>
            <a:endParaRPr lang="zh-CN" altLang="en-US"/>
          </a:p>
        </p:txBody>
      </p:sp>
    </p:spTree>
    <p:extLst>
      <p:ext uri="{BB962C8B-B14F-4D97-AF65-F5344CB8AC3E}">
        <p14:creationId xmlns:p14="http://schemas.microsoft.com/office/powerpoint/2010/main" val="158395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723CD1B-8C3C-41CB-8883-B2B3427AA9F1}" type="slidenum">
              <a:rPr lang="zh-CN" altLang="en-US" smtClean="0"/>
              <a:t>1</a:t>
            </a:fld>
            <a:endParaRPr lang="zh-CN" altLang="en-US"/>
          </a:p>
        </p:txBody>
      </p:sp>
    </p:spTree>
    <p:extLst>
      <p:ext uri="{BB962C8B-B14F-4D97-AF65-F5344CB8AC3E}">
        <p14:creationId xmlns:p14="http://schemas.microsoft.com/office/powerpoint/2010/main" val="3099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5C230A-CB50-4E96-B85D-04C40F9295DB}" type="datetimeFigureOut">
              <a:rPr lang="zh-CN" altLang="en-US" smtClean="0"/>
              <a:t>2018/9/25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5C230A-CB50-4E96-B85D-04C40F9295DB}" type="datetimeFigureOut">
              <a:rPr lang="zh-CN" altLang="en-US" smtClean="0"/>
              <a:t>2018/9/25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5C230A-CB50-4E96-B85D-04C40F9295DB}" type="datetimeFigureOut">
              <a:rPr lang="zh-CN" altLang="en-US" smtClean="0"/>
              <a:t>2018/9/25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5C230A-CB50-4E96-B85D-04C40F9295DB}" type="datetimeFigureOut">
              <a:rPr lang="zh-CN" altLang="en-US" smtClean="0"/>
              <a:t>2018/9/25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5C230A-CB50-4E96-B85D-04C40F9295DB}" type="datetimeFigureOut">
              <a:rPr lang="zh-CN" altLang="en-US" smtClean="0"/>
              <a:t>2018/9/25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5C230A-CB50-4E96-B85D-04C40F9295DB}" type="datetimeFigureOut">
              <a:rPr lang="zh-CN" altLang="en-US" smtClean="0"/>
              <a:t>2018/9/25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5C230A-CB50-4E96-B85D-04C40F9295DB}" type="datetimeFigureOut">
              <a:rPr lang="zh-CN" altLang="en-US" smtClean="0"/>
              <a:t>2018/9/25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5C230A-CB50-4E96-B85D-04C40F9295DB}" type="datetimeFigureOut">
              <a:rPr lang="zh-CN" altLang="en-US" smtClean="0"/>
              <a:t>2018/9/25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5C230A-CB50-4E96-B85D-04C40F9295DB}" type="datetimeFigureOut">
              <a:rPr lang="zh-CN" altLang="en-US" smtClean="0"/>
              <a:t>2018/9/25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5C230A-CB50-4E96-B85D-04C40F9295DB}" type="datetimeFigureOut">
              <a:rPr lang="zh-CN" altLang="en-US" smtClean="0"/>
              <a:t>2018/9/25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5C230A-CB50-4E96-B85D-04C40F9295DB}" type="datetimeFigureOut">
              <a:rPr lang="zh-CN" altLang="en-US" smtClean="0"/>
              <a:t>2018/9/25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671041-9707-48A9-BA34-E92ACC587AF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5C230A-CB50-4E96-B85D-04C40F9295DB}" type="datetimeFigureOut">
              <a:rPr lang="zh-CN" altLang="en-US" smtClean="0"/>
              <a:t>2018/9/25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671041-9707-48A9-BA34-E92ACC587AF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8475" y="401332"/>
            <a:ext cx="5107191" cy="3830393"/>
          </a:xfrm>
          <a:prstGeom prst="rect">
            <a:avLst/>
          </a:prstGeom>
        </p:spPr>
      </p:pic>
      <p:sp>
        <p:nvSpPr>
          <p:cNvPr id="71" name="TextBox 70"/>
          <p:cNvSpPr txBox="1"/>
          <p:nvPr/>
        </p:nvSpPr>
        <p:spPr>
          <a:xfrm>
            <a:off x="1691680" y="2715766"/>
            <a:ext cx="5760640" cy="584775"/>
          </a:xfrm>
          <a:prstGeom prst="rect">
            <a:avLst/>
          </a:prstGeom>
          <a:noFill/>
        </p:spPr>
        <p:txBody>
          <a:bodyPr wrap="square" rtlCol="0">
            <a:spAutoFit/>
          </a:bodyPr>
          <a:lstStyle/>
          <a:p>
            <a:pPr algn="dist"/>
            <a:r>
              <a:rPr lang="en-US" altLang="zh-CN" sz="3200" dirty="0" smtClean="0">
                <a:ln w="6350">
                  <a:noFill/>
                </a:ln>
                <a:latin typeface="宋体" pitchFamily="2" charset="-122"/>
                <a:ea typeface="宋体" pitchFamily="2" charset="-122"/>
              </a:rPr>
              <a:t>123</a:t>
            </a:r>
            <a:r>
              <a:rPr lang="zh-CN" altLang="en-US" sz="3200" dirty="0" smtClean="0">
                <a:ln w="6350">
                  <a:noFill/>
                </a:ln>
                <a:latin typeface="宋体" pitchFamily="2" charset="-122"/>
                <a:ea typeface="宋体" pitchFamily="2" charset="-122"/>
              </a:rPr>
              <a:t>亲子餐厅需求文档签订汇报</a:t>
            </a:r>
            <a:endParaRPr lang="zh-CN" altLang="en-US" sz="3200" dirty="0">
              <a:ln w="6350">
                <a:noFill/>
              </a:ln>
              <a:latin typeface="宋体" pitchFamily="2" charset="-122"/>
              <a:ea typeface="宋体" pitchFamily="2" charset="-122"/>
            </a:endParaRPr>
          </a:p>
        </p:txBody>
      </p:sp>
      <p:sp>
        <p:nvSpPr>
          <p:cNvPr id="72" name="圆角矩形 71"/>
          <p:cNvSpPr/>
          <p:nvPr/>
        </p:nvSpPr>
        <p:spPr>
          <a:xfrm>
            <a:off x="6156176" y="3401854"/>
            <a:ext cx="5616624" cy="202560"/>
          </a:xfrm>
          <a:prstGeom prst="roundRect">
            <a:avLst>
              <a:gd name="adj" fmla="val 0"/>
            </a:avLst>
          </a:prstGeom>
          <a:noFill/>
          <a:ln w="6350" cap="flat" cmpd="sng" algn="ctr">
            <a:noFill/>
            <a:prstDash val="solid"/>
          </a:ln>
          <a:effectLst/>
        </p:spPr>
        <p:txBody>
          <a:bodyPr rtlCol="0" anchor="ctr"/>
          <a:lstStyle/>
          <a:p>
            <a:pPr marL="0" marR="0" lvl="0" indent="0" algn="dist"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lumMod val="50000"/>
                </a:schemeClr>
              </a:solidFill>
              <a:effectLst/>
              <a:uLnTx/>
              <a:uFillTx/>
              <a:latin typeface="宋体" pitchFamily="2" charset="-122"/>
              <a:ea typeface="宋体" pitchFamily="2" charset="-122"/>
            </a:endParaRPr>
          </a:p>
        </p:txBody>
      </p:sp>
      <p:grpSp>
        <p:nvGrpSpPr>
          <p:cNvPr id="73" name="组合 72"/>
          <p:cNvGrpSpPr/>
          <p:nvPr/>
        </p:nvGrpSpPr>
        <p:grpSpPr>
          <a:xfrm>
            <a:off x="3056060" y="4188110"/>
            <a:ext cx="174306" cy="174304"/>
            <a:chOff x="801291" y="3535885"/>
            <a:chExt cx="219347" cy="219347"/>
          </a:xfrm>
        </p:grpSpPr>
        <p:sp>
          <p:nvSpPr>
            <p:cNvPr id="74" name="Oval 10"/>
            <p:cNvSpPr>
              <a:spLocks noChangeArrowheads="1"/>
            </p:cNvSpPr>
            <p:nvPr/>
          </p:nvSpPr>
          <p:spPr bwMode="auto">
            <a:xfrm>
              <a:off x="801291" y="3535885"/>
              <a:ext cx="219347" cy="219347"/>
            </a:xfrm>
            <a:prstGeom prst="ellipse">
              <a:avLst/>
            </a:prstGeom>
            <a:solidFill>
              <a:srgbClr val="FF9101"/>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lumMod val="65000"/>
                    <a:lumOff val="35000"/>
                  </a:schemeClr>
                </a:solidFill>
                <a:effectLst/>
                <a:uLnTx/>
                <a:uFillTx/>
                <a:latin typeface="微软雅黑" pitchFamily="34" charset="-122"/>
                <a:ea typeface="微软雅黑" pitchFamily="34" charset="-122"/>
                <a:cs typeface="+mn-cs"/>
              </a:endParaRPr>
            </a:p>
          </p:txBody>
        </p:sp>
        <p:grpSp>
          <p:nvGrpSpPr>
            <p:cNvPr id="75" name="组合 74"/>
            <p:cNvGrpSpPr/>
            <p:nvPr/>
          </p:nvGrpSpPr>
          <p:grpSpPr>
            <a:xfrm>
              <a:off x="860980" y="3583766"/>
              <a:ext cx="100336" cy="114060"/>
              <a:chOff x="860980" y="3583766"/>
              <a:chExt cx="100336" cy="114060"/>
            </a:xfrm>
          </p:grpSpPr>
          <p:sp>
            <p:nvSpPr>
              <p:cNvPr id="76"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rgbClr val="FEFAEE"/>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lumMod val="65000"/>
                      <a:lumOff val="35000"/>
                    </a:schemeClr>
                  </a:solidFill>
                  <a:effectLst/>
                  <a:uLnTx/>
                  <a:uFillTx/>
                  <a:latin typeface="微软雅黑" pitchFamily="34" charset="-122"/>
                  <a:ea typeface="微软雅黑" pitchFamily="34" charset="-122"/>
                  <a:cs typeface="+mn-cs"/>
                </a:endParaRPr>
              </a:p>
            </p:txBody>
          </p:sp>
          <p:sp>
            <p:nvSpPr>
              <p:cNvPr id="77"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rgbClr val="FEFAEE"/>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lumMod val="65000"/>
                      <a:lumOff val="35000"/>
                    </a:schemeClr>
                  </a:solidFill>
                  <a:effectLst/>
                  <a:uLnTx/>
                  <a:uFillTx/>
                  <a:latin typeface="微软雅黑" pitchFamily="34" charset="-122"/>
                  <a:ea typeface="微软雅黑" pitchFamily="34" charset="-122"/>
                  <a:cs typeface="+mn-cs"/>
                </a:endParaRPr>
              </a:p>
            </p:txBody>
          </p:sp>
        </p:grpSp>
      </p:grpSp>
      <p:grpSp>
        <p:nvGrpSpPr>
          <p:cNvPr id="78" name="Group 14"/>
          <p:cNvGrpSpPr/>
          <p:nvPr/>
        </p:nvGrpSpPr>
        <p:grpSpPr bwMode="auto">
          <a:xfrm>
            <a:off x="4800872" y="4188110"/>
            <a:ext cx="174306" cy="174304"/>
            <a:chOff x="4248" y="3024"/>
            <a:chExt cx="600" cy="599"/>
          </a:xfrm>
        </p:grpSpPr>
        <p:sp>
          <p:nvSpPr>
            <p:cNvPr id="79" name="Oval 15"/>
            <p:cNvSpPr>
              <a:spLocks noChangeArrowheads="1"/>
            </p:cNvSpPr>
            <p:nvPr/>
          </p:nvSpPr>
          <p:spPr bwMode="auto">
            <a:xfrm>
              <a:off x="4248" y="3024"/>
              <a:ext cx="600" cy="599"/>
            </a:xfrm>
            <a:prstGeom prst="ellipse">
              <a:avLst/>
            </a:prstGeom>
            <a:solidFill>
              <a:srgbClr val="FF9101"/>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lumMod val="65000"/>
                    <a:lumOff val="35000"/>
                  </a:schemeClr>
                </a:solidFill>
                <a:effectLst/>
                <a:uLnTx/>
                <a:uFillTx/>
                <a:latin typeface="微软雅黑" pitchFamily="34" charset="-122"/>
                <a:ea typeface="微软雅黑" pitchFamily="34" charset="-122"/>
                <a:cs typeface="+mn-cs"/>
              </a:endParaRPr>
            </a:p>
          </p:txBody>
        </p:sp>
        <p:grpSp>
          <p:nvGrpSpPr>
            <p:cNvPr id="80" name="Group 16"/>
            <p:cNvGrpSpPr/>
            <p:nvPr/>
          </p:nvGrpSpPr>
          <p:grpSpPr bwMode="auto">
            <a:xfrm>
              <a:off x="4441" y="3144"/>
              <a:ext cx="215" cy="345"/>
              <a:chOff x="4441" y="3144"/>
              <a:chExt cx="215" cy="345"/>
            </a:xfrm>
          </p:grpSpPr>
          <p:sp>
            <p:nvSpPr>
              <p:cNvPr id="81"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rgbClr val="FEFAEE"/>
              </a:solidFill>
              <a:ln w="63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lumMod val="65000"/>
                      <a:lumOff val="35000"/>
                    </a:schemeClr>
                  </a:solidFill>
                  <a:effectLst/>
                  <a:uLnTx/>
                  <a:uFillTx/>
                  <a:latin typeface="微软雅黑" pitchFamily="34" charset="-122"/>
                  <a:ea typeface="微软雅黑" pitchFamily="34" charset="-122"/>
                  <a:cs typeface="+mn-cs"/>
                </a:endParaRPr>
              </a:p>
            </p:txBody>
          </p:sp>
          <p:sp>
            <p:nvSpPr>
              <p:cNvPr id="82"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rgbClr val="FEFAEE"/>
              </a:solidFill>
              <a:ln w="63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lumMod val="65000"/>
                      <a:lumOff val="35000"/>
                    </a:schemeClr>
                  </a:solidFill>
                  <a:effectLst/>
                  <a:uLnTx/>
                  <a:uFillTx/>
                  <a:latin typeface="微软雅黑" pitchFamily="34" charset="-122"/>
                  <a:ea typeface="微软雅黑" pitchFamily="34" charset="-122"/>
                  <a:cs typeface="+mn-cs"/>
                </a:endParaRPr>
              </a:p>
            </p:txBody>
          </p:sp>
        </p:grpSp>
      </p:grpSp>
      <p:sp>
        <p:nvSpPr>
          <p:cNvPr id="83" name="Text Box 19"/>
          <p:cNvSpPr txBox="1">
            <a:spLocks noChangeArrowheads="1"/>
          </p:cNvSpPr>
          <p:nvPr/>
        </p:nvSpPr>
        <p:spPr bwMode="auto">
          <a:xfrm>
            <a:off x="3243361" y="4136763"/>
            <a:ext cx="6335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000" dirty="0" smtClean="0">
                <a:solidFill>
                  <a:schemeClr val="bg1">
                    <a:lumMod val="50000"/>
                  </a:schemeClr>
                </a:solidFill>
                <a:latin typeface="宋体" pitchFamily="2" charset="-122"/>
                <a:ea typeface="宋体" pitchFamily="2" charset="-122"/>
              </a:rPr>
              <a:t>NPC</a:t>
            </a:r>
            <a:r>
              <a:rPr lang="zh-CN" altLang="en-US" sz="1000" dirty="0" smtClean="0">
                <a:solidFill>
                  <a:schemeClr val="bg1">
                    <a:lumMod val="50000"/>
                  </a:schemeClr>
                </a:solidFill>
                <a:latin typeface="宋体" pitchFamily="2" charset="-122"/>
                <a:ea typeface="宋体" pitchFamily="2" charset="-122"/>
              </a:rPr>
              <a:t>团队</a:t>
            </a:r>
            <a:endParaRPr lang="en-US" altLang="zh-CN" sz="1000" dirty="0" smtClean="0">
              <a:solidFill>
                <a:schemeClr val="bg1">
                  <a:lumMod val="50000"/>
                </a:schemeClr>
              </a:solidFill>
              <a:latin typeface="宋体" pitchFamily="2" charset="-122"/>
              <a:ea typeface="宋体" pitchFamily="2" charset="-122"/>
            </a:endParaRPr>
          </a:p>
        </p:txBody>
      </p:sp>
      <p:sp>
        <p:nvSpPr>
          <p:cNvPr id="84" name="Text Box 20"/>
          <p:cNvSpPr txBox="1">
            <a:spLocks noChangeArrowheads="1"/>
          </p:cNvSpPr>
          <p:nvPr/>
        </p:nvSpPr>
        <p:spPr bwMode="auto">
          <a:xfrm>
            <a:off x="5004048" y="4136763"/>
            <a:ext cx="108234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00" dirty="0" smtClean="0">
                <a:solidFill>
                  <a:schemeClr val="bg1">
                    <a:lumMod val="50000"/>
                  </a:schemeClr>
                </a:solidFill>
                <a:latin typeface="宋体" pitchFamily="2" charset="-122"/>
                <a:ea typeface="宋体" pitchFamily="2" charset="-122"/>
              </a:rPr>
              <a:t>汇报人</a:t>
            </a:r>
            <a:r>
              <a:rPr lang="zh-CN" altLang="en-US" sz="1000" dirty="0" smtClean="0">
                <a:solidFill>
                  <a:schemeClr val="bg1">
                    <a:lumMod val="50000"/>
                  </a:schemeClr>
                </a:solidFill>
                <a:latin typeface="宋体" pitchFamily="2" charset="-122"/>
                <a:ea typeface="宋体" pitchFamily="2" charset="-122"/>
              </a:rPr>
              <a:t>：</a:t>
            </a:r>
            <a:r>
              <a:rPr lang="zh-CN" altLang="en-US" sz="1000" dirty="0">
                <a:solidFill>
                  <a:schemeClr val="bg1">
                    <a:lumMod val="50000"/>
                  </a:schemeClr>
                </a:solidFill>
                <a:latin typeface="宋体" pitchFamily="2" charset="-122"/>
                <a:ea typeface="宋体" pitchFamily="2" charset="-122"/>
              </a:rPr>
              <a:t>童李丹</a:t>
            </a:r>
            <a:endParaRPr lang="en-US" altLang="zh-CN" sz="1000" dirty="0">
              <a:solidFill>
                <a:schemeClr val="bg1">
                  <a:lumMod val="50000"/>
                </a:schemeClr>
              </a:solidFill>
              <a:latin typeface="宋体" pitchFamily="2" charset="-122"/>
              <a:ea typeface="宋体" pitchFamily="2" charset="-122"/>
            </a:endParaRPr>
          </a:p>
        </p:txBody>
      </p:sp>
      <p:cxnSp>
        <p:nvCxnSpPr>
          <p:cNvPr id="85" name="直接连接符 84"/>
          <p:cNvCxnSpPr/>
          <p:nvPr/>
        </p:nvCxnSpPr>
        <p:spPr>
          <a:xfrm>
            <a:off x="1763688" y="3401854"/>
            <a:ext cx="5616624" cy="0"/>
          </a:xfrm>
          <a:prstGeom prst="line">
            <a:avLst/>
          </a:prstGeom>
          <a:noFill/>
          <a:ln w="6350" cap="flat" cmpd="sng" algn="ctr">
            <a:solidFill>
              <a:schemeClr val="bg1">
                <a:lumMod val="50000"/>
              </a:schemeClr>
            </a:solidFill>
            <a:prstDash val="solid"/>
          </a:ln>
          <a:effectLst/>
        </p:spPr>
      </p:cxnSp>
      <p:sp>
        <p:nvSpPr>
          <p:cNvPr id="1053" name="矩形 1052"/>
          <p:cNvSpPr/>
          <p:nvPr/>
        </p:nvSpPr>
        <p:spPr>
          <a:xfrm>
            <a:off x="0" y="5071492"/>
            <a:ext cx="9144000" cy="72008"/>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50" name="组合 1049"/>
          <p:cNvGrpSpPr/>
          <p:nvPr/>
        </p:nvGrpSpPr>
        <p:grpSpPr>
          <a:xfrm>
            <a:off x="3838874" y="1833375"/>
            <a:ext cx="1080526" cy="590656"/>
            <a:chOff x="3326607" y="1922413"/>
            <a:chExt cx="1097756" cy="600075"/>
          </a:xfrm>
        </p:grpSpPr>
        <p:grpSp>
          <p:nvGrpSpPr>
            <p:cNvPr id="1047" name="组合 1046"/>
            <p:cNvGrpSpPr/>
            <p:nvPr/>
          </p:nvGrpSpPr>
          <p:grpSpPr>
            <a:xfrm>
              <a:off x="3326607" y="1922413"/>
              <a:ext cx="446087" cy="581026"/>
              <a:chOff x="3326607" y="2279650"/>
              <a:chExt cx="446087" cy="581026"/>
            </a:xfrm>
          </p:grpSpPr>
          <p:sp>
            <p:nvSpPr>
              <p:cNvPr id="1024" name="Line 28"/>
              <p:cNvSpPr>
                <a:spLocks noChangeShapeType="1"/>
              </p:cNvSpPr>
              <p:nvPr/>
            </p:nvSpPr>
            <p:spPr bwMode="auto">
              <a:xfrm>
                <a:off x="3328988" y="2859782"/>
                <a:ext cx="230187" cy="0"/>
              </a:xfrm>
              <a:prstGeom prst="line">
                <a:avLst/>
              </a:prstGeom>
              <a:noFill/>
              <a:ln w="6350" cap="rnd">
                <a:solidFill>
                  <a:srgbClr val="12B789"/>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25" name="Line 29"/>
              <p:cNvSpPr>
                <a:spLocks noChangeShapeType="1"/>
              </p:cNvSpPr>
              <p:nvPr/>
            </p:nvSpPr>
            <p:spPr bwMode="auto">
              <a:xfrm>
                <a:off x="3592512" y="2859782"/>
                <a:ext cx="49212" cy="0"/>
              </a:xfrm>
              <a:prstGeom prst="line">
                <a:avLst/>
              </a:prstGeom>
              <a:noFill/>
              <a:ln w="6350" cap="rnd">
                <a:solidFill>
                  <a:srgbClr val="12B789"/>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nvGrpSpPr>
              <p:cNvPr id="1043" name="组合 1042"/>
              <p:cNvGrpSpPr/>
              <p:nvPr/>
            </p:nvGrpSpPr>
            <p:grpSpPr>
              <a:xfrm>
                <a:off x="3326607" y="2279650"/>
                <a:ext cx="446087" cy="581026"/>
                <a:chOff x="1493838" y="2298700"/>
                <a:chExt cx="446087" cy="581026"/>
              </a:xfrm>
            </p:grpSpPr>
            <p:sp>
              <p:nvSpPr>
                <p:cNvPr id="1027" name="Freeform 30"/>
                <p:cNvSpPr/>
                <p:nvPr/>
              </p:nvSpPr>
              <p:spPr bwMode="auto">
                <a:xfrm>
                  <a:off x="1520825" y="2317750"/>
                  <a:ext cx="400050" cy="512763"/>
                </a:xfrm>
                <a:custGeom>
                  <a:avLst/>
                  <a:gdLst>
                    <a:gd name="T0" fmla="*/ 37 w 252"/>
                    <a:gd name="T1" fmla="*/ 323 h 323"/>
                    <a:gd name="T2" fmla="*/ 0 w 252"/>
                    <a:gd name="T3" fmla="*/ 295 h 323"/>
                    <a:gd name="T4" fmla="*/ 215 w 252"/>
                    <a:gd name="T5" fmla="*/ 0 h 323"/>
                    <a:gd name="T6" fmla="*/ 252 w 252"/>
                    <a:gd name="T7" fmla="*/ 28 h 323"/>
                    <a:gd name="T8" fmla="*/ 37 w 252"/>
                    <a:gd name="T9" fmla="*/ 323 h 323"/>
                  </a:gdLst>
                  <a:ahLst/>
                  <a:cxnLst>
                    <a:cxn ang="0">
                      <a:pos x="T0" y="T1"/>
                    </a:cxn>
                    <a:cxn ang="0">
                      <a:pos x="T2" y="T3"/>
                    </a:cxn>
                    <a:cxn ang="0">
                      <a:pos x="T4" y="T5"/>
                    </a:cxn>
                    <a:cxn ang="0">
                      <a:pos x="T6" y="T7"/>
                    </a:cxn>
                    <a:cxn ang="0">
                      <a:pos x="T8" y="T9"/>
                    </a:cxn>
                  </a:cxnLst>
                  <a:rect l="0" t="0" r="r" b="b"/>
                  <a:pathLst>
                    <a:path w="252" h="323">
                      <a:moveTo>
                        <a:pt x="37" y="323"/>
                      </a:moveTo>
                      <a:lnTo>
                        <a:pt x="0" y="295"/>
                      </a:lnTo>
                      <a:lnTo>
                        <a:pt x="215" y="0"/>
                      </a:lnTo>
                      <a:lnTo>
                        <a:pt x="252" y="28"/>
                      </a:lnTo>
                      <a:lnTo>
                        <a:pt x="37" y="323"/>
                      </a:lnTo>
                      <a:close/>
                    </a:path>
                  </a:pathLst>
                </a:custGeom>
                <a:solidFill>
                  <a:srgbClr val="FFB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31"/>
                <p:cNvSpPr/>
                <p:nvPr/>
              </p:nvSpPr>
              <p:spPr bwMode="auto">
                <a:xfrm>
                  <a:off x="1768475" y="2317750"/>
                  <a:ext cx="152400" cy="171450"/>
                </a:xfrm>
                <a:custGeom>
                  <a:avLst/>
                  <a:gdLst>
                    <a:gd name="T0" fmla="*/ 40 w 96"/>
                    <a:gd name="T1" fmla="*/ 108 h 108"/>
                    <a:gd name="T2" fmla="*/ 0 w 96"/>
                    <a:gd name="T3" fmla="*/ 80 h 108"/>
                    <a:gd name="T4" fmla="*/ 59 w 96"/>
                    <a:gd name="T5" fmla="*/ 0 h 108"/>
                    <a:gd name="T6" fmla="*/ 96 w 96"/>
                    <a:gd name="T7" fmla="*/ 28 h 108"/>
                    <a:gd name="T8" fmla="*/ 40 w 96"/>
                    <a:gd name="T9" fmla="*/ 108 h 108"/>
                  </a:gdLst>
                  <a:ahLst/>
                  <a:cxnLst>
                    <a:cxn ang="0">
                      <a:pos x="T0" y="T1"/>
                    </a:cxn>
                    <a:cxn ang="0">
                      <a:pos x="T2" y="T3"/>
                    </a:cxn>
                    <a:cxn ang="0">
                      <a:pos x="T4" y="T5"/>
                    </a:cxn>
                    <a:cxn ang="0">
                      <a:pos x="T6" y="T7"/>
                    </a:cxn>
                    <a:cxn ang="0">
                      <a:pos x="T8" y="T9"/>
                    </a:cxn>
                  </a:cxnLst>
                  <a:rect l="0" t="0" r="r" b="b"/>
                  <a:pathLst>
                    <a:path w="96" h="108">
                      <a:moveTo>
                        <a:pt x="40" y="108"/>
                      </a:moveTo>
                      <a:lnTo>
                        <a:pt x="0" y="80"/>
                      </a:lnTo>
                      <a:lnTo>
                        <a:pt x="59" y="0"/>
                      </a:lnTo>
                      <a:lnTo>
                        <a:pt x="96" y="28"/>
                      </a:lnTo>
                      <a:lnTo>
                        <a:pt x="40" y="108"/>
                      </a:lnTo>
                      <a:close/>
                    </a:path>
                  </a:pathLst>
                </a:custGeom>
                <a:solidFill>
                  <a:srgbClr val="FF9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32"/>
                <p:cNvSpPr/>
                <p:nvPr/>
              </p:nvSpPr>
              <p:spPr bwMode="auto">
                <a:xfrm>
                  <a:off x="1738313" y="2376488"/>
                  <a:ext cx="130175" cy="169863"/>
                </a:xfrm>
                <a:custGeom>
                  <a:avLst/>
                  <a:gdLst>
                    <a:gd name="T0" fmla="*/ 4 w 35"/>
                    <a:gd name="T1" fmla="*/ 44 h 45"/>
                    <a:gd name="T2" fmla="*/ 1 w 35"/>
                    <a:gd name="T3" fmla="*/ 44 h 45"/>
                    <a:gd name="T4" fmla="*/ 1 w 35"/>
                    <a:gd name="T5" fmla="*/ 44 h 45"/>
                    <a:gd name="T6" fmla="*/ 1 w 35"/>
                    <a:gd name="T7" fmla="*/ 42 h 45"/>
                    <a:gd name="T8" fmla="*/ 31 w 35"/>
                    <a:gd name="T9" fmla="*/ 1 h 45"/>
                    <a:gd name="T10" fmla="*/ 33 w 35"/>
                    <a:gd name="T11" fmla="*/ 1 h 45"/>
                    <a:gd name="T12" fmla="*/ 33 w 35"/>
                    <a:gd name="T13" fmla="*/ 1 h 45"/>
                    <a:gd name="T14" fmla="*/ 34 w 35"/>
                    <a:gd name="T15" fmla="*/ 3 h 45"/>
                    <a:gd name="T16" fmla="*/ 4 w 35"/>
                    <a:gd name="T1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4" y="44"/>
                      </a:moveTo>
                      <a:cubicBezTo>
                        <a:pt x="3" y="45"/>
                        <a:pt x="2" y="45"/>
                        <a:pt x="1" y="44"/>
                      </a:cubicBezTo>
                      <a:cubicBezTo>
                        <a:pt x="1" y="44"/>
                        <a:pt x="1" y="44"/>
                        <a:pt x="1" y="44"/>
                      </a:cubicBezTo>
                      <a:cubicBezTo>
                        <a:pt x="1" y="44"/>
                        <a:pt x="0" y="43"/>
                        <a:pt x="1" y="42"/>
                      </a:cubicBezTo>
                      <a:cubicBezTo>
                        <a:pt x="31" y="1"/>
                        <a:pt x="31" y="1"/>
                        <a:pt x="31" y="1"/>
                      </a:cubicBezTo>
                      <a:cubicBezTo>
                        <a:pt x="31" y="0"/>
                        <a:pt x="32" y="0"/>
                        <a:pt x="33" y="1"/>
                      </a:cubicBezTo>
                      <a:cubicBezTo>
                        <a:pt x="33" y="1"/>
                        <a:pt x="33" y="1"/>
                        <a:pt x="33" y="1"/>
                      </a:cubicBezTo>
                      <a:cubicBezTo>
                        <a:pt x="34" y="2"/>
                        <a:pt x="35" y="3"/>
                        <a:pt x="34" y="3"/>
                      </a:cubicBezTo>
                      <a:lnTo>
                        <a:pt x="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33"/>
                <p:cNvSpPr/>
                <p:nvPr/>
              </p:nvSpPr>
              <p:spPr bwMode="auto">
                <a:xfrm>
                  <a:off x="1854200" y="2298700"/>
                  <a:ext cx="85725" cy="66675"/>
                </a:xfrm>
                <a:custGeom>
                  <a:avLst/>
                  <a:gdLst>
                    <a:gd name="T0" fmla="*/ 22 w 23"/>
                    <a:gd name="T1" fmla="*/ 17 h 18"/>
                    <a:gd name="T2" fmla="*/ 18 w 23"/>
                    <a:gd name="T3" fmla="*/ 17 h 18"/>
                    <a:gd name="T4" fmla="*/ 2 w 23"/>
                    <a:gd name="T5" fmla="*/ 5 h 18"/>
                    <a:gd name="T6" fmla="*/ 1 w 23"/>
                    <a:gd name="T7" fmla="*/ 1 h 18"/>
                    <a:gd name="T8" fmla="*/ 1 w 23"/>
                    <a:gd name="T9" fmla="*/ 1 h 18"/>
                    <a:gd name="T10" fmla="*/ 5 w 23"/>
                    <a:gd name="T11" fmla="*/ 1 h 18"/>
                    <a:gd name="T12" fmla="*/ 22 w 23"/>
                    <a:gd name="T13" fmla="*/ 13 h 18"/>
                    <a:gd name="T14" fmla="*/ 22 w 23"/>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8">
                      <a:moveTo>
                        <a:pt x="22" y="17"/>
                      </a:moveTo>
                      <a:cubicBezTo>
                        <a:pt x="21" y="18"/>
                        <a:pt x="20" y="18"/>
                        <a:pt x="18" y="17"/>
                      </a:cubicBezTo>
                      <a:cubicBezTo>
                        <a:pt x="2" y="5"/>
                        <a:pt x="2" y="5"/>
                        <a:pt x="2" y="5"/>
                      </a:cubicBezTo>
                      <a:cubicBezTo>
                        <a:pt x="1" y="4"/>
                        <a:pt x="0" y="3"/>
                        <a:pt x="1" y="1"/>
                      </a:cubicBezTo>
                      <a:cubicBezTo>
                        <a:pt x="1" y="1"/>
                        <a:pt x="1" y="1"/>
                        <a:pt x="1" y="1"/>
                      </a:cubicBezTo>
                      <a:cubicBezTo>
                        <a:pt x="2" y="0"/>
                        <a:pt x="4" y="0"/>
                        <a:pt x="5" y="1"/>
                      </a:cubicBezTo>
                      <a:cubicBezTo>
                        <a:pt x="22" y="13"/>
                        <a:pt x="22" y="13"/>
                        <a:pt x="22" y="13"/>
                      </a:cubicBezTo>
                      <a:cubicBezTo>
                        <a:pt x="23" y="14"/>
                        <a:pt x="23" y="16"/>
                        <a:pt x="22" y="17"/>
                      </a:cubicBezTo>
                      <a:close/>
                    </a:path>
                  </a:pathLst>
                </a:custGeom>
                <a:solidFill>
                  <a:srgbClr val="502E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34"/>
                <p:cNvSpPr/>
                <p:nvPr/>
              </p:nvSpPr>
              <p:spPr bwMode="auto">
                <a:xfrm>
                  <a:off x="1493838" y="2786063"/>
                  <a:ext cx="85725" cy="93663"/>
                </a:xfrm>
                <a:custGeom>
                  <a:avLst/>
                  <a:gdLst>
                    <a:gd name="T0" fmla="*/ 0 w 54"/>
                    <a:gd name="T1" fmla="*/ 59 h 59"/>
                    <a:gd name="T2" fmla="*/ 17 w 54"/>
                    <a:gd name="T3" fmla="*/ 0 h 59"/>
                    <a:gd name="T4" fmla="*/ 54 w 54"/>
                    <a:gd name="T5" fmla="*/ 28 h 59"/>
                    <a:gd name="T6" fmla="*/ 0 w 54"/>
                    <a:gd name="T7" fmla="*/ 59 h 59"/>
                  </a:gdLst>
                  <a:ahLst/>
                  <a:cxnLst>
                    <a:cxn ang="0">
                      <a:pos x="T0" y="T1"/>
                    </a:cxn>
                    <a:cxn ang="0">
                      <a:pos x="T2" y="T3"/>
                    </a:cxn>
                    <a:cxn ang="0">
                      <a:pos x="T4" y="T5"/>
                    </a:cxn>
                    <a:cxn ang="0">
                      <a:pos x="T6" y="T7"/>
                    </a:cxn>
                  </a:cxnLst>
                  <a:rect l="0" t="0" r="r" b="b"/>
                  <a:pathLst>
                    <a:path w="54" h="59">
                      <a:moveTo>
                        <a:pt x="0" y="59"/>
                      </a:moveTo>
                      <a:lnTo>
                        <a:pt x="17" y="0"/>
                      </a:lnTo>
                      <a:lnTo>
                        <a:pt x="54" y="28"/>
                      </a:lnTo>
                      <a:lnTo>
                        <a:pt x="0" y="59"/>
                      </a:lnTo>
                      <a:close/>
                    </a:path>
                  </a:pathLst>
                </a:custGeom>
                <a:solidFill>
                  <a:srgbClr val="FDE1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35"/>
                <p:cNvSpPr/>
                <p:nvPr/>
              </p:nvSpPr>
              <p:spPr bwMode="auto">
                <a:xfrm>
                  <a:off x="1520825" y="2778125"/>
                  <a:ext cx="66675" cy="52388"/>
                </a:xfrm>
                <a:custGeom>
                  <a:avLst/>
                  <a:gdLst>
                    <a:gd name="T0" fmla="*/ 42 w 42"/>
                    <a:gd name="T1" fmla="*/ 28 h 33"/>
                    <a:gd name="T2" fmla="*/ 2 w 42"/>
                    <a:gd name="T3" fmla="*/ 0 h 33"/>
                    <a:gd name="T4" fmla="*/ 0 w 42"/>
                    <a:gd name="T5" fmla="*/ 5 h 33"/>
                    <a:gd name="T6" fmla="*/ 37 w 42"/>
                    <a:gd name="T7" fmla="*/ 33 h 33"/>
                    <a:gd name="T8" fmla="*/ 42 w 42"/>
                    <a:gd name="T9" fmla="*/ 28 h 33"/>
                  </a:gdLst>
                  <a:ahLst/>
                  <a:cxnLst>
                    <a:cxn ang="0">
                      <a:pos x="T0" y="T1"/>
                    </a:cxn>
                    <a:cxn ang="0">
                      <a:pos x="T2" y="T3"/>
                    </a:cxn>
                    <a:cxn ang="0">
                      <a:pos x="T4" y="T5"/>
                    </a:cxn>
                    <a:cxn ang="0">
                      <a:pos x="T6" y="T7"/>
                    </a:cxn>
                    <a:cxn ang="0">
                      <a:pos x="T8" y="T9"/>
                    </a:cxn>
                  </a:cxnLst>
                  <a:rect l="0" t="0" r="r" b="b"/>
                  <a:pathLst>
                    <a:path w="42" h="33">
                      <a:moveTo>
                        <a:pt x="42" y="28"/>
                      </a:moveTo>
                      <a:lnTo>
                        <a:pt x="2" y="0"/>
                      </a:lnTo>
                      <a:lnTo>
                        <a:pt x="0" y="5"/>
                      </a:lnTo>
                      <a:lnTo>
                        <a:pt x="37" y="33"/>
                      </a:lnTo>
                      <a:lnTo>
                        <a:pt x="42" y="28"/>
                      </a:lnTo>
                      <a:close/>
                    </a:path>
                  </a:pathLst>
                </a:custGeom>
                <a:solidFill>
                  <a:srgbClr val="502E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36"/>
                <p:cNvSpPr/>
                <p:nvPr/>
              </p:nvSpPr>
              <p:spPr bwMode="auto">
                <a:xfrm>
                  <a:off x="1493838" y="2857500"/>
                  <a:ext cx="22225" cy="22225"/>
                </a:xfrm>
                <a:custGeom>
                  <a:avLst/>
                  <a:gdLst>
                    <a:gd name="T0" fmla="*/ 5 w 14"/>
                    <a:gd name="T1" fmla="*/ 0 h 14"/>
                    <a:gd name="T2" fmla="*/ 0 w 14"/>
                    <a:gd name="T3" fmla="*/ 14 h 14"/>
                    <a:gd name="T4" fmla="*/ 14 w 14"/>
                    <a:gd name="T5" fmla="*/ 7 h 14"/>
                    <a:gd name="T6" fmla="*/ 5 w 14"/>
                    <a:gd name="T7" fmla="*/ 0 h 14"/>
                  </a:gdLst>
                  <a:ahLst/>
                  <a:cxnLst>
                    <a:cxn ang="0">
                      <a:pos x="T0" y="T1"/>
                    </a:cxn>
                    <a:cxn ang="0">
                      <a:pos x="T2" y="T3"/>
                    </a:cxn>
                    <a:cxn ang="0">
                      <a:pos x="T4" y="T5"/>
                    </a:cxn>
                    <a:cxn ang="0">
                      <a:pos x="T6" y="T7"/>
                    </a:cxn>
                  </a:cxnLst>
                  <a:rect l="0" t="0" r="r" b="b"/>
                  <a:pathLst>
                    <a:path w="14" h="14">
                      <a:moveTo>
                        <a:pt x="5" y="0"/>
                      </a:moveTo>
                      <a:lnTo>
                        <a:pt x="0" y="14"/>
                      </a:lnTo>
                      <a:lnTo>
                        <a:pt x="14" y="7"/>
                      </a:lnTo>
                      <a:lnTo>
                        <a:pt x="5" y="0"/>
                      </a:lnTo>
                      <a:close/>
                    </a:path>
                  </a:pathLst>
                </a:custGeom>
                <a:solidFill>
                  <a:srgbClr val="12B7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046" name="组合 1045"/>
            <p:cNvGrpSpPr/>
            <p:nvPr/>
          </p:nvGrpSpPr>
          <p:grpSpPr>
            <a:xfrm>
              <a:off x="3862388" y="2049413"/>
              <a:ext cx="561975" cy="473075"/>
              <a:chOff x="2027238" y="2425700"/>
              <a:chExt cx="561975" cy="473075"/>
            </a:xfrm>
          </p:grpSpPr>
          <p:sp>
            <p:nvSpPr>
              <p:cNvPr id="1034" name="Freeform 37"/>
              <p:cNvSpPr/>
              <p:nvPr/>
            </p:nvSpPr>
            <p:spPr bwMode="auto">
              <a:xfrm>
                <a:off x="2138363" y="2425700"/>
                <a:ext cx="338137" cy="228600"/>
              </a:xfrm>
              <a:custGeom>
                <a:avLst/>
                <a:gdLst>
                  <a:gd name="T0" fmla="*/ 90 w 90"/>
                  <a:gd name="T1" fmla="*/ 52 h 61"/>
                  <a:gd name="T2" fmla="*/ 81 w 90"/>
                  <a:gd name="T3" fmla="*/ 61 h 61"/>
                  <a:gd name="T4" fmla="*/ 9 w 90"/>
                  <a:gd name="T5" fmla="*/ 61 h 61"/>
                  <a:gd name="T6" fmla="*/ 0 w 90"/>
                  <a:gd name="T7" fmla="*/ 52 h 61"/>
                  <a:gd name="T8" fmla="*/ 0 w 90"/>
                  <a:gd name="T9" fmla="*/ 9 h 61"/>
                  <a:gd name="T10" fmla="*/ 9 w 90"/>
                  <a:gd name="T11" fmla="*/ 0 h 61"/>
                  <a:gd name="T12" fmla="*/ 81 w 90"/>
                  <a:gd name="T13" fmla="*/ 0 h 61"/>
                  <a:gd name="T14" fmla="*/ 90 w 90"/>
                  <a:gd name="T15" fmla="*/ 9 h 61"/>
                  <a:gd name="T16" fmla="*/ 90 w 90"/>
                  <a:gd name="T1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1">
                    <a:moveTo>
                      <a:pt x="90" y="52"/>
                    </a:moveTo>
                    <a:cubicBezTo>
                      <a:pt x="90" y="57"/>
                      <a:pt x="86" y="61"/>
                      <a:pt x="81" y="61"/>
                    </a:cubicBezTo>
                    <a:cubicBezTo>
                      <a:pt x="9" y="61"/>
                      <a:pt x="9" y="61"/>
                      <a:pt x="9" y="61"/>
                    </a:cubicBezTo>
                    <a:cubicBezTo>
                      <a:pt x="4" y="61"/>
                      <a:pt x="0" y="57"/>
                      <a:pt x="0" y="52"/>
                    </a:cubicBezTo>
                    <a:cubicBezTo>
                      <a:pt x="0" y="9"/>
                      <a:pt x="0" y="9"/>
                      <a:pt x="0" y="9"/>
                    </a:cubicBezTo>
                    <a:cubicBezTo>
                      <a:pt x="0" y="4"/>
                      <a:pt x="4" y="0"/>
                      <a:pt x="9" y="0"/>
                    </a:cubicBezTo>
                    <a:cubicBezTo>
                      <a:pt x="81" y="0"/>
                      <a:pt x="81" y="0"/>
                      <a:pt x="81" y="0"/>
                    </a:cubicBezTo>
                    <a:cubicBezTo>
                      <a:pt x="86" y="0"/>
                      <a:pt x="90" y="4"/>
                      <a:pt x="90" y="9"/>
                    </a:cubicBezTo>
                    <a:lnTo>
                      <a:pt x="90" y="52"/>
                    </a:lnTo>
                    <a:close/>
                  </a:path>
                </a:pathLst>
              </a:custGeom>
              <a:solidFill>
                <a:srgbClr val="8F65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38"/>
              <p:cNvSpPr/>
              <p:nvPr/>
            </p:nvSpPr>
            <p:spPr bwMode="auto">
              <a:xfrm>
                <a:off x="2101850" y="2511425"/>
                <a:ext cx="412750" cy="57150"/>
              </a:xfrm>
              <a:custGeom>
                <a:avLst/>
                <a:gdLst>
                  <a:gd name="T0" fmla="*/ 110 w 110"/>
                  <a:gd name="T1" fmla="*/ 7 h 15"/>
                  <a:gd name="T2" fmla="*/ 103 w 110"/>
                  <a:gd name="T3" fmla="*/ 15 h 15"/>
                  <a:gd name="T4" fmla="*/ 7 w 110"/>
                  <a:gd name="T5" fmla="*/ 15 h 15"/>
                  <a:gd name="T6" fmla="*/ 0 w 110"/>
                  <a:gd name="T7" fmla="*/ 7 h 15"/>
                  <a:gd name="T8" fmla="*/ 0 w 110"/>
                  <a:gd name="T9" fmla="*/ 7 h 15"/>
                  <a:gd name="T10" fmla="*/ 7 w 110"/>
                  <a:gd name="T11" fmla="*/ 0 h 15"/>
                  <a:gd name="T12" fmla="*/ 103 w 110"/>
                  <a:gd name="T13" fmla="*/ 0 h 15"/>
                  <a:gd name="T14" fmla="*/ 110 w 110"/>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5">
                    <a:moveTo>
                      <a:pt x="110" y="7"/>
                    </a:moveTo>
                    <a:cubicBezTo>
                      <a:pt x="110" y="11"/>
                      <a:pt x="107" y="15"/>
                      <a:pt x="103" y="15"/>
                    </a:cubicBezTo>
                    <a:cubicBezTo>
                      <a:pt x="7" y="15"/>
                      <a:pt x="7" y="15"/>
                      <a:pt x="7" y="15"/>
                    </a:cubicBezTo>
                    <a:cubicBezTo>
                      <a:pt x="3" y="15"/>
                      <a:pt x="0" y="11"/>
                      <a:pt x="0" y="7"/>
                    </a:cubicBezTo>
                    <a:cubicBezTo>
                      <a:pt x="0" y="7"/>
                      <a:pt x="0" y="7"/>
                      <a:pt x="0" y="7"/>
                    </a:cubicBezTo>
                    <a:cubicBezTo>
                      <a:pt x="0" y="3"/>
                      <a:pt x="3" y="0"/>
                      <a:pt x="7" y="0"/>
                    </a:cubicBezTo>
                    <a:cubicBezTo>
                      <a:pt x="103" y="0"/>
                      <a:pt x="103" y="0"/>
                      <a:pt x="103" y="0"/>
                    </a:cubicBezTo>
                    <a:cubicBezTo>
                      <a:pt x="107" y="0"/>
                      <a:pt x="110" y="3"/>
                      <a:pt x="110" y="7"/>
                    </a:cubicBezTo>
                    <a:close/>
                  </a:path>
                </a:pathLst>
              </a:custGeom>
              <a:solidFill>
                <a:srgbClr val="FFB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39"/>
              <p:cNvSpPr/>
              <p:nvPr/>
            </p:nvSpPr>
            <p:spPr bwMode="auto">
              <a:xfrm>
                <a:off x="2027238" y="2613025"/>
                <a:ext cx="561975" cy="269875"/>
              </a:xfrm>
              <a:custGeom>
                <a:avLst/>
                <a:gdLst>
                  <a:gd name="T0" fmla="*/ 150 w 150"/>
                  <a:gd name="T1" fmla="*/ 63 h 72"/>
                  <a:gd name="T2" fmla="*/ 141 w 150"/>
                  <a:gd name="T3" fmla="*/ 72 h 72"/>
                  <a:gd name="T4" fmla="*/ 9 w 150"/>
                  <a:gd name="T5" fmla="*/ 72 h 72"/>
                  <a:gd name="T6" fmla="*/ 0 w 150"/>
                  <a:gd name="T7" fmla="*/ 63 h 72"/>
                  <a:gd name="T8" fmla="*/ 0 w 150"/>
                  <a:gd name="T9" fmla="*/ 9 h 72"/>
                  <a:gd name="T10" fmla="*/ 9 w 150"/>
                  <a:gd name="T11" fmla="*/ 0 h 72"/>
                  <a:gd name="T12" fmla="*/ 141 w 150"/>
                  <a:gd name="T13" fmla="*/ 0 h 72"/>
                  <a:gd name="T14" fmla="*/ 150 w 150"/>
                  <a:gd name="T15" fmla="*/ 9 h 72"/>
                  <a:gd name="T16" fmla="*/ 150 w 150"/>
                  <a:gd name="T17"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72">
                    <a:moveTo>
                      <a:pt x="150" y="63"/>
                    </a:moveTo>
                    <a:cubicBezTo>
                      <a:pt x="150" y="68"/>
                      <a:pt x="146" y="72"/>
                      <a:pt x="141" y="72"/>
                    </a:cubicBezTo>
                    <a:cubicBezTo>
                      <a:pt x="9" y="72"/>
                      <a:pt x="9" y="72"/>
                      <a:pt x="9" y="72"/>
                    </a:cubicBezTo>
                    <a:cubicBezTo>
                      <a:pt x="4" y="72"/>
                      <a:pt x="0" y="68"/>
                      <a:pt x="0" y="63"/>
                    </a:cubicBezTo>
                    <a:cubicBezTo>
                      <a:pt x="0" y="9"/>
                      <a:pt x="0" y="9"/>
                      <a:pt x="0" y="9"/>
                    </a:cubicBezTo>
                    <a:cubicBezTo>
                      <a:pt x="0" y="4"/>
                      <a:pt x="4" y="0"/>
                      <a:pt x="9" y="0"/>
                    </a:cubicBezTo>
                    <a:cubicBezTo>
                      <a:pt x="141" y="0"/>
                      <a:pt x="141" y="0"/>
                      <a:pt x="141" y="0"/>
                    </a:cubicBezTo>
                    <a:cubicBezTo>
                      <a:pt x="146" y="0"/>
                      <a:pt x="150" y="4"/>
                      <a:pt x="150" y="9"/>
                    </a:cubicBezTo>
                    <a:lnTo>
                      <a:pt x="150" y="63"/>
                    </a:lnTo>
                    <a:close/>
                  </a:path>
                </a:pathLst>
              </a:custGeom>
              <a:solidFill>
                <a:srgbClr val="8F65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40"/>
              <p:cNvSpPr/>
              <p:nvPr/>
            </p:nvSpPr>
            <p:spPr bwMode="auto">
              <a:xfrm>
                <a:off x="2085975" y="2654300"/>
                <a:ext cx="60325" cy="198438"/>
              </a:xfrm>
              <a:custGeom>
                <a:avLst/>
                <a:gdLst>
                  <a:gd name="T0" fmla="*/ 16 w 16"/>
                  <a:gd name="T1" fmla="*/ 45 h 53"/>
                  <a:gd name="T2" fmla="*/ 8 w 16"/>
                  <a:gd name="T3" fmla="*/ 53 h 53"/>
                  <a:gd name="T4" fmla="*/ 8 w 16"/>
                  <a:gd name="T5" fmla="*/ 53 h 53"/>
                  <a:gd name="T6" fmla="*/ 0 w 16"/>
                  <a:gd name="T7" fmla="*/ 45 h 53"/>
                  <a:gd name="T8" fmla="*/ 0 w 16"/>
                  <a:gd name="T9" fmla="*/ 8 h 53"/>
                  <a:gd name="T10" fmla="*/ 8 w 16"/>
                  <a:gd name="T11" fmla="*/ 0 h 53"/>
                  <a:gd name="T12" fmla="*/ 8 w 16"/>
                  <a:gd name="T13" fmla="*/ 0 h 53"/>
                  <a:gd name="T14" fmla="*/ 16 w 16"/>
                  <a:gd name="T15" fmla="*/ 8 h 53"/>
                  <a:gd name="T16" fmla="*/ 16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41"/>
              <p:cNvSpPr/>
              <p:nvPr/>
            </p:nvSpPr>
            <p:spPr bwMode="auto">
              <a:xfrm>
                <a:off x="2214563" y="2654300"/>
                <a:ext cx="60325" cy="198438"/>
              </a:xfrm>
              <a:custGeom>
                <a:avLst/>
                <a:gdLst>
                  <a:gd name="T0" fmla="*/ 16 w 16"/>
                  <a:gd name="T1" fmla="*/ 45 h 53"/>
                  <a:gd name="T2" fmla="*/ 8 w 16"/>
                  <a:gd name="T3" fmla="*/ 53 h 53"/>
                  <a:gd name="T4" fmla="*/ 8 w 16"/>
                  <a:gd name="T5" fmla="*/ 53 h 53"/>
                  <a:gd name="T6" fmla="*/ 0 w 16"/>
                  <a:gd name="T7" fmla="*/ 45 h 53"/>
                  <a:gd name="T8" fmla="*/ 0 w 16"/>
                  <a:gd name="T9" fmla="*/ 8 h 53"/>
                  <a:gd name="T10" fmla="*/ 8 w 16"/>
                  <a:gd name="T11" fmla="*/ 0 h 53"/>
                  <a:gd name="T12" fmla="*/ 8 w 16"/>
                  <a:gd name="T13" fmla="*/ 0 h 53"/>
                  <a:gd name="T14" fmla="*/ 16 w 16"/>
                  <a:gd name="T15" fmla="*/ 8 h 53"/>
                  <a:gd name="T16" fmla="*/ 16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Freeform 42"/>
              <p:cNvSpPr/>
              <p:nvPr/>
            </p:nvSpPr>
            <p:spPr bwMode="auto">
              <a:xfrm>
                <a:off x="2341563" y="2654300"/>
                <a:ext cx="60325" cy="198438"/>
              </a:xfrm>
              <a:custGeom>
                <a:avLst/>
                <a:gdLst>
                  <a:gd name="T0" fmla="*/ 16 w 16"/>
                  <a:gd name="T1" fmla="*/ 45 h 53"/>
                  <a:gd name="T2" fmla="*/ 8 w 16"/>
                  <a:gd name="T3" fmla="*/ 53 h 53"/>
                  <a:gd name="T4" fmla="*/ 8 w 16"/>
                  <a:gd name="T5" fmla="*/ 53 h 53"/>
                  <a:gd name="T6" fmla="*/ 0 w 16"/>
                  <a:gd name="T7" fmla="*/ 45 h 53"/>
                  <a:gd name="T8" fmla="*/ 0 w 16"/>
                  <a:gd name="T9" fmla="*/ 8 h 53"/>
                  <a:gd name="T10" fmla="*/ 8 w 16"/>
                  <a:gd name="T11" fmla="*/ 0 h 53"/>
                  <a:gd name="T12" fmla="*/ 8 w 16"/>
                  <a:gd name="T13" fmla="*/ 0 h 53"/>
                  <a:gd name="T14" fmla="*/ 16 w 16"/>
                  <a:gd name="T15" fmla="*/ 8 h 53"/>
                  <a:gd name="T16" fmla="*/ 16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43"/>
              <p:cNvSpPr/>
              <p:nvPr/>
            </p:nvSpPr>
            <p:spPr bwMode="auto">
              <a:xfrm>
                <a:off x="2468563" y="2654300"/>
                <a:ext cx="60325" cy="198438"/>
              </a:xfrm>
              <a:custGeom>
                <a:avLst/>
                <a:gdLst>
                  <a:gd name="T0" fmla="*/ 16 w 16"/>
                  <a:gd name="T1" fmla="*/ 45 h 53"/>
                  <a:gd name="T2" fmla="*/ 8 w 16"/>
                  <a:gd name="T3" fmla="*/ 53 h 53"/>
                  <a:gd name="T4" fmla="*/ 8 w 16"/>
                  <a:gd name="T5" fmla="*/ 53 h 53"/>
                  <a:gd name="T6" fmla="*/ 0 w 16"/>
                  <a:gd name="T7" fmla="*/ 45 h 53"/>
                  <a:gd name="T8" fmla="*/ 0 w 16"/>
                  <a:gd name="T9" fmla="*/ 8 h 53"/>
                  <a:gd name="T10" fmla="*/ 8 w 16"/>
                  <a:gd name="T11" fmla="*/ 0 h 53"/>
                  <a:gd name="T12" fmla="*/ 8 w 16"/>
                  <a:gd name="T13" fmla="*/ 0 h 53"/>
                  <a:gd name="T14" fmla="*/ 16 w 16"/>
                  <a:gd name="T15" fmla="*/ 8 h 53"/>
                  <a:gd name="T16" fmla="*/ 16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44"/>
              <p:cNvSpPr/>
              <p:nvPr/>
            </p:nvSpPr>
            <p:spPr bwMode="auto">
              <a:xfrm>
                <a:off x="2074863" y="2882900"/>
                <a:ext cx="473075" cy="15875"/>
              </a:xfrm>
              <a:custGeom>
                <a:avLst/>
                <a:gdLst>
                  <a:gd name="T0" fmla="*/ 126 w 126"/>
                  <a:gd name="T1" fmla="*/ 2 h 4"/>
                  <a:gd name="T2" fmla="*/ 124 w 126"/>
                  <a:gd name="T3" fmla="*/ 4 h 4"/>
                  <a:gd name="T4" fmla="*/ 2 w 126"/>
                  <a:gd name="T5" fmla="*/ 4 h 4"/>
                  <a:gd name="T6" fmla="*/ 0 w 126"/>
                  <a:gd name="T7" fmla="*/ 2 h 4"/>
                  <a:gd name="T8" fmla="*/ 0 w 126"/>
                  <a:gd name="T9" fmla="*/ 2 h 4"/>
                  <a:gd name="T10" fmla="*/ 2 w 126"/>
                  <a:gd name="T11" fmla="*/ 0 h 4"/>
                  <a:gd name="T12" fmla="*/ 124 w 126"/>
                  <a:gd name="T13" fmla="*/ 0 h 4"/>
                  <a:gd name="T14" fmla="*/ 126 w 126"/>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4">
                    <a:moveTo>
                      <a:pt x="126" y="2"/>
                    </a:moveTo>
                    <a:cubicBezTo>
                      <a:pt x="126" y="3"/>
                      <a:pt x="125" y="4"/>
                      <a:pt x="124" y="4"/>
                    </a:cubicBezTo>
                    <a:cubicBezTo>
                      <a:pt x="2" y="4"/>
                      <a:pt x="2" y="4"/>
                      <a:pt x="2" y="4"/>
                    </a:cubicBezTo>
                    <a:cubicBezTo>
                      <a:pt x="1" y="4"/>
                      <a:pt x="0" y="3"/>
                      <a:pt x="0" y="2"/>
                    </a:cubicBezTo>
                    <a:cubicBezTo>
                      <a:pt x="0" y="2"/>
                      <a:pt x="0" y="2"/>
                      <a:pt x="0" y="2"/>
                    </a:cubicBezTo>
                    <a:cubicBezTo>
                      <a:pt x="0" y="1"/>
                      <a:pt x="1" y="0"/>
                      <a:pt x="2" y="0"/>
                    </a:cubicBezTo>
                    <a:cubicBezTo>
                      <a:pt x="124" y="0"/>
                      <a:pt x="124" y="0"/>
                      <a:pt x="124" y="0"/>
                    </a:cubicBezTo>
                    <a:cubicBezTo>
                      <a:pt x="125" y="0"/>
                      <a:pt x="126" y="1"/>
                      <a:pt x="126" y="2"/>
                    </a:cubicBezTo>
                    <a:close/>
                  </a:path>
                </a:pathLst>
              </a:custGeom>
              <a:solidFill>
                <a:srgbClr val="502E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Rectangle 45"/>
              <p:cNvSpPr>
                <a:spLocks noChangeArrowheads="1"/>
              </p:cNvSpPr>
              <p:nvPr/>
            </p:nvSpPr>
            <p:spPr bwMode="auto">
              <a:xfrm>
                <a:off x="2138363" y="2568575"/>
                <a:ext cx="338137" cy="44450"/>
              </a:xfrm>
              <a:prstGeom prst="rect">
                <a:avLst/>
              </a:prstGeom>
              <a:solidFill>
                <a:srgbClr val="7756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椭圆 582"/>
          <p:cNvSpPr/>
          <p:nvPr/>
        </p:nvSpPr>
        <p:spPr>
          <a:xfrm>
            <a:off x="7554277" y="1082116"/>
            <a:ext cx="589338" cy="589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2" name="椭圆 581"/>
          <p:cNvSpPr/>
          <p:nvPr/>
        </p:nvSpPr>
        <p:spPr>
          <a:xfrm>
            <a:off x="5936795" y="1082116"/>
            <a:ext cx="589338" cy="589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椭圆 580"/>
          <p:cNvSpPr/>
          <p:nvPr/>
        </p:nvSpPr>
        <p:spPr>
          <a:xfrm>
            <a:off x="4277331" y="1082116"/>
            <a:ext cx="589338" cy="589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椭圆 579"/>
          <p:cNvSpPr/>
          <p:nvPr/>
        </p:nvSpPr>
        <p:spPr>
          <a:xfrm>
            <a:off x="2648994" y="1082116"/>
            <a:ext cx="589338" cy="589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980069" y="1082116"/>
            <a:ext cx="589338" cy="589338"/>
          </a:xfrm>
          <a:prstGeom prst="ellipse">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6992070" y="4328397"/>
            <a:ext cx="677883" cy="370556"/>
            <a:chOff x="6992070" y="4328397"/>
            <a:chExt cx="677883" cy="370556"/>
          </a:xfrm>
        </p:grpSpPr>
        <p:grpSp>
          <p:nvGrpSpPr>
            <p:cNvPr id="522" name="组合 521"/>
            <p:cNvGrpSpPr/>
            <p:nvPr/>
          </p:nvGrpSpPr>
          <p:grpSpPr>
            <a:xfrm>
              <a:off x="6992070" y="4328397"/>
              <a:ext cx="275466" cy="358793"/>
              <a:chOff x="3326607" y="2279650"/>
              <a:chExt cx="446087" cy="581026"/>
            </a:xfrm>
          </p:grpSpPr>
          <p:sp>
            <p:nvSpPr>
              <p:cNvPr id="552" name="Line 28"/>
              <p:cNvSpPr>
                <a:spLocks noChangeShapeType="1"/>
              </p:cNvSpPr>
              <p:nvPr/>
            </p:nvSpPr>
            <p:spPr bwMode="auto">
              <a:xfrm>
                <a:off x="3328988" y="2859782"/>
                <a:ext cx="230187" cy="0"/>
              </a:xfrm>
              <a:prstGeom prst="line">
                <a:avLst/>
              </a:prstGeom>
              <a:noFill/>
              <a:ln w="6350" cap="rnd">
                <a:solidFill>
                  <a:srgbClr val="12B789"/>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53" name="Line 29"/>
              <p:cNvSpPr>
                <a:spLocks noChangeShapeType="1"/>
              </p:cNvSpPr>
              <p:nvPr/>
            </p:nvSpPr>
            <p:spPr bwMode="auto">
              <a:xfrm>
                <a:off x="3592512" y="2859782"/>
                <a:ext cx="49212" cy="0"/>
              </a:xfrm>
              <a:prstGeom prst="line">
                <a:avLst/>
              </a:prstGeom>
              <a:noFill/>
              <a:ln w="6350" cap="rnd">
                <a:solidFill>
                  <a:srgbClr val="12B789"/>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nvGrpSpPr>
              <p:cNvPr id="554" name="组合 553"/>
              <p:cNvGrpSpPr/>
              <p:nvPr/>
            </p:nvGrpSpPr>
            <p:grpSpPr>
              <a:xfrm>
                <a:off x="3326607" y="2279650"/>
                <a:ext cx="446087" cy="581026"/>
                <a:chOff x="1493838" y="2298700"/>
                <a:chExt cx="446087" cy="581026"/>
              </a:xfrm>
            </p:grpSpPr>
            <p:sp>
              <p:nvSpPr>
                <p:cNvPr id="555" name="Freeform 30"/>
                <p:cNvSpPr/>
                <p:nvPr/>
              </p:nvSpPr>
              <p:spPr bwMode="auto">
                <a:xfrm>
                  <a:off x="1520825" y="2317750"/>
                  <a:ext cx="400050" cy="512763"/>
                </a:xfrm>
                <a:custGeom>
                  <a:avLst/>
                  <a:gdLst>
                    <a:gd name="T0" fmla="*/ 37 w 252"/>
                    <a:gd name="T1" fmla="*/ 323 h 323"/>
                    <a:gd name="T2" fmla="*/ 0 w 252"/>
                    <a:gd name="T3" fmla="*/ 295 h 323"/>
                    <a:gd name="T4" fmla="*/ 215 w 252"/>
                    <a:gd name="T5" fmla="*/ 0 h 323"/>
                    <a:gd name="T6" fmla="*/ 252 w 252"/>
                    <a:gd name="T7" fmla="*/ 28 h 323"/>
                    <a:gd name="T8" fmla="*/ 37 w 252"/>
                    <a:gd name="T9" fmla="*/ 323 h 323"/>
                  </a:gdLst>
                  <a:ahLst/>
                  <a:cxnLst>
                    <a:cxn ang="0">
                      <a:pos x="T0" y="T1"/>
                    </a:cxn>
                    <a:cxn ang="0">
                      <a:pos x="T2" y="T3"/>
                    </a:cxn>
                    <a:cxn ang="0">
                      <a:pos x="T4" y="T5"/>
                    </a:cxn>
                    <a:cxn ang="0">
                      <a:pos x="T6" y="T7"/>
                    </a:cxn>
                    <a:cxn ang="0">
                      <a:pos x="T8" y="T9"/>
                    </a:cxn>
                  </a:cxnLst>
                  <a:rect l="0" t="0" r="r" b="b"/>
                  <a:pathLst>
                    <a:path w="252" h="323">
                      <a:moveTo>
                        <a:pt x="37" y="323"/>
                      </a:moveTo>
                      <a:lnTo>
                        <a:pt x="0" y="295"/>
                      </a:lnTo>
                      <a:lnTo>
                        <a:pt x="215" y="0"/>
                      </a:lnTo>
                      <a:lnTo>
                        <a:pt x="252" y="28"/>
                      </a:lnTo>
                      <a:lnTo>
                        <a:pt x="37" y="323"/>
                      </a:lnTo>
                      <a:close/>
                    </a:path>
                  </a:pathLst>
                </a:custGeom>
                <a:solidFill>
                  <a:srgbClr val="FFB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31"/>
                <p:cNvSpPr/>
                <p:nvPr/>
              </p:nvSpPr>
              <p:spPr bwMode="auto">
                <a:xfrm>
                  <a:off x="1768475" y="2317750"/>
                  <a:ext cx="152400" cy="171450"/>
                </a:xfrm>
                <a:custGeom>
                  <a:avLst/>
                  <a:gdLst>
                    <a:gd name="T0" fmla="*/ 40 w 96"/>
                    <a:gd name="T1" fmla="*/ 108 h 108"/>
                    <a:gd name="T2" fmla="*/ 0 w 96"/>
                    <a:gd name="T3" fmla="*/ 80 h 108"/>
                    <a:gd name="T4" fmla="*/ 59 w 96"/>
                    <a:gd name="T5" fmla="*/ 0 h 108"/>
                    <a:gd name="T6" fmla="*/ 96 w 96"/>
                    <a:gd name="T7" fmla="*/ 28 h 108"/>
                    <a:gd name="T8" fmla="*/ 40 w 96"/>
                    <a:gd name="T9" fmla="*/ 108 h 108"/>
                  </a:gdLst>
                  <a:ahLst/>
                  <a:cxnLst>
                    <a:cxn ang="0">
                      <a:pos x="T0" y="T1"/>
                    </a:cxn>
                    <a:cxn ang="0">
                      <a:pos x="T2" y="T3"/>
                    </a:cxn>
                    <a:cxn ang="0">
                      <a:pos x="T4" y="T5"/>
                    </a:cxn>
                    <a:cxn ang="0">
                      <a:pos x="T6" y="T7"/>
                    </a:cxn>
                    <a:cxn ang="0">
                      <a:pos x="T8" y="T9"/>
                    </a:cxn>
                  </a:cxnLst>
                  <a:rect l="0" t="0" r="r" b="b"/>
                  <a:pathLst>
                    <a:path w="96" h="108">
                      <a:moveTo>
                        <a:pt x="40" y="108"/>
                      </a:moveTo>
                      <a:lnTo>
                        <a:pt x="0" y="80"/>
                      </a:lnTo>
                      <a:lnTo>
                        <a:pt x="59" y="0"/>
                      </a:lnTo>
                      <a:lnTo>
                        <a:pt x="96" y="28"/>
                      </a:lnTo>
                      <a:lnTo>
                        <a:pt x="40" y="108"/>
                      </a:lnTo>
                      <a:close/>
                    </a:path>
                  </a:pathLst>
                </a:custGeom>
                <a:solidFill>
                  <a:srgbClr val="FF9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32"/>
                <p:cNvSpPr/>
                <p:nvPr/>
              </p:nvSpPr>
              <p:spPr bwMode="auto">
                <a:xfrm>
                  <a:off x="1738313" y="2376488"/>
                  <a:ext cx="130175" cy="169863"/>
                </a:xfrm>
                <a:custGeom>
                  <a:avLst/>
                  <a:gdLst>
                    <a:gd name="T0" fmla="*/ 4 w 35"/>
                    <a:gd name="T1" fmla="*/ 44 h 45"/>
                    <a:gd name="T2" fmla="*/ 1 w 35"/>
                    <a:gd name="T3" fmla="*/ 44 h 45"/>
                    <a:gd name="T4" fmla="*/ 1 w 35"/>
                    <a:gd name="T5" fmla="*/ 44 h 45"/>
                    <a:gd name="T6" fmla="*/ 1 w 35"/>
                    <a:gd name="T7" fmla="*/ 42 h 45"/>
                    <a:gd name="T8" fmla="*/ 31 w 35"/>
                    <a:gd name="T9" fmla="*/ 1 h 45"/>
                    <a:gd name="T10" fmla="*/ 33 w 35"/>
                    <a:gd name="T11" fmla="*/ 1 h 45"/>
                    <a:gd name="T12" fmla="*/ 33 w 35"/>
                    <a:gd name="T13" fmla="*/ 1 h 45"/>
                    <a:gd name="T14" fmla="*/ 34 w 35"/>
                    <a:gd name="T15" fmla="*/ 3 h 45"/>
                    <a:gd name="T16" fmla="*/ 4 w 35"/>
                    <a:gd name="T1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4" y="44"/>
                      </a:moveTo>
                      <a:cubicBezTo>
                        <a:pt x="3" y="45"/>
                        <a:pt x="2" y="45"/>
                        <a:pt x="1" y="44"/>
                      </a:cubicBezTo>
                      <a:cubicBezTo>
                        <a:pt x="1" y="44"/>
                        <a:pt x="1" y="44"/>
                        <a:pt x="1" y="44"/>
                      </a:cubicBezTo>
                      <a:cubicBezTo>
                        <a:pt x="1" y="44"/>
                        <a:pt x="0" y="43"/>
                        <a:pt x="1" y="42"/>
                      </a:cubicBezTo>
                      <a:cubicBezTo>
                        <a:pt x="31" y="1"/>
                        <a:pt x="31" y="1"/>
                        <a:pt x="31" y="1"/>
                      </a:cubicBezTo>
                      <a:cubicBezTo>
                        <a:pt x="31" y="0"/>
                        <a:pt x="32" y="0"/>
                        <a:pt x="33" y="1"/>
                      </a:cubicBezTo>
                      <a:cubicBezTo>
                        <a:pt x="33" y="1"/>
                        <a:pt x="33" y="1"/>
                        <a:pt x="33" y="1"/>
                      </a:cubicBezTo>
                      <a:cubicBezTo>
                        <a:pt x="34" y="2"/>
                        <a:pt x="35" y="3"/>
                        <a:pt x="34" y="3"/>
                      </a:cubicBezTo>
                      <a:lnTo>
                        <a:pt x="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33"/>
                <p:cNvSpPr/>
                <p:nvPr/>
              </p:nvSpPr>
              <p:spPr bwMode="auto">
                <a:xfrm>
                  <a:off x="1854200" y="2298700"/>
                  <a:ext cx="85725" cy="66675"/>
                </a:xfrm>
                <a:custGeom>
                  <a:avLst/>
                  <a:gdLst>
                    <a:gd name="T0" fmla="*/ 22 w 23"/>
                    <a:gd name="T1" fmla="*/ 17 h 18"/>
                    <a:gd name="T2" fmla="*/ 18 w 23"/>
                    <a:gd name="T3" fmla="*/ 17 h 18"/>
                    <a:gd name="T4" fmla="*/ 2 w 23"/>
                    <a:gd name="T5" fmla="*/ 5 h 18"/>
                    <a:gd name="T6" fmla="*/ 1 w 23"/>
                    <a:gd name="T7" fmla="*/ 1 h 18"/>
                    <a:gd name="T8" fmla="*/ 1 w 23"/>
                    <a:gd name="T9" fmla="*/ 1 h 18"/>
                    <a:gd name="T10" fmla="*/ 5 w 23"/>
                    <a:gd name="T11" fmla="*/ 1 h 18"/>
                    <a:gd name="T12" fmla="*/ 22 w 23"/>
                    <a:gd name="T13" fmla="*/ 13 h 18"/>
                    <a:gd name="T14" fmla="*/ 22 w 23"/>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8">
                      <a:moveTo>
                        <a:pt x="22" y="17"/>
                      </a:moveTo>
                      <a:cubicBezTo>
                        <a:pt x="21" y="18"/>
                        <a:pt x="20" y="18"/>
                        <a:pt x="18" y="17"/>
                      </a:cubicBezTo>
                      <a:cubicBezTo>
                        <a:pt x="2" y="5"/>
                        <a:pt x="2" y="5"/>
                        <a:pt x="2" y="5"/>
                      </a:cubicBezTo>
                      <a:cubicBezTo>
                        <a:pt x="1" y="4"/>
                        <a:pt x="0" y="3"/>
                        <a:pt x="1" y="1"/>
                      </a:cubicBezTo>
                      <a:cubicBezTo>
                        <a:pt x="1" y="1"/>
                        <a:pt x="1" y="1"/>
                        <a:pt x="1" y="1"/>
                      </a:cubicBezTo>
                      <a:cubicBezTo>
                        <a:pt x="2" y="0"/>
                        <a:pt x="4" y="0"/>
                        <a:pt x="5" y="1"/>
                      </a:cubicBezTo>
                      <a:cubicBezTo>
                        <a:pt x="22" y="13"/>
                        <a:pt x="22" y="13"/>
                        <a:pt x="22" y="13"/>
                      </a:cubicBezTo>
                      <a:cubicBezTo>
                        <a:pt x="23" y="14"/>
                        <a:pt x="23" y="16"/>
                        <a:pt x="22" y="17"/>
                      </a:cubicBezTo>
                      <a:close/>
                    </a:path>
                  </a:pathLst>
                </a:custGeom>
                <a:solidFill>
                  <a:srgbClr val="502E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34"/>
                <p:cNvSpPr/>
                <p:nvPr/>
              </p:nvSpPr>
              <p:spPr bwMode="auto">
                <a:xfrm>
                  <a:off x="1493838" y="2786063"/>
                  <a:ext cx="85725" cy="93663"/>
                </a:xfrm>
                <a:custGeom>
                  <a:avLst/>
                  <a:gdLst>
                    <a:gd name="T0" fmla="*/ 0 w 54"/>
                    <a:gd name="T1" fmla="*/ 59 h 59"/>
                    <a:gd name="T2" fmla="*/ 17 w 54"/>
                    <a:gd name="T3" fmla="*/ 0 h 59"/>
                    <a:gd name="T4" fmla="*/ 54 w 54"/>
                    <a:gd name="T5" fmla="*/ 28 h 59"/>
                    <a:gd name="T6" fmla="*/ 0 w 54"/>
                    <a:gd name="T7" fmla="*/ 59 h 59"/>
                  </a:gdLst>
                  <a:ahLst/>
                  <a:cxnLst>
                    <a:cxn ang="0">
                      <a:pos x="T0" y="T1"/>
                    </a:cxn>
                    <a:cxn ang="0">
                      <a:pos x="T2" y="T3"/>
                    </a:cxn>
                    <a:cxn ang="0">
                      <a:pos x="T4" y="T5"/>
                    </a:cxn>
                    <a:cxn ang="0">
                      <a:pos x="T6" y="T7"/>
                    </a:cxn>
                  </a:cxnLst>
                  <a:rect l="0" t="0" r="r" b="b"/>
                  <a:pathLst>
                    <a:path w="54" h="59">
                      <a:moveTo>
                        <a:pt x="0" y="59"/>
                      </a:moveTo>
                      <a:lnTo>
                        <a:pt x="17" y="0"/>
                      </a:lnTo>
                      <a:lnTo>
                        <a:pt x="54" y="28"/>
                      </a:lnTo>
                      <a:lnTo>
                        <a:pt x="0" y="59"/>
                      </a:lnTo>
                      <a:close/>
                    </a:path>
                  </a:pathLst>
                </a:custGeom>
                <a:solidFill>
                  <a:srgbClr val="FDE1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35"/>
                <p:cNvSpPr/>
                <p:nvPr/>
              </p:nvSpPr>
              <p:spPr bwMode="auto">
                <a:xfrm>
                  <a:off x="1520825" y="2778125"/>
                  <a:ext cx="66675" cy="52388"/>
                </a:xfrm>
                <a:custGeom>
                  <a:avLst/>
                  <a:gdLst>
                    <a:gd name="T0" fmla="*/ 42 w 42"/>
                    <a:gd name="T1" fmla="*/ 28 h 33"/>
                    <a:gd name="T2" fmla="*/ 2 w 42"/>
                    <a:gd name="T3" fmla="*/ 0 h 33"/>
                    <a:gd name="T4" fmla="*/ 0 w 42"/>
                    <a:gd name="T5" fmla="*/ 5 h 33"/>
                    <a:gd name="T6" fmla="*/ 37 w 42"/>
                    <a:gd name="T7" fmla="*/ 33 h 33"/>
                    <a:gd name="T8" fmla="*/ 42 w 42"/>
                    <a:gd name="T9" fmla="*/ 28 h 33"/>
                  </a:gdLst>
                  <a:ahLst/>
                  <a:cxnLst>
                    <a:cxn ang="0">
                      <a:pos x="T0" y="T1"/>
                    </a:cxn>
                    <a:cxn ang="0">
                      <a:pos x="T2" y="T3"/>
                    </a:cxn>
                    <a:cxn ang="0">
                      <a:pos x="T4" y="T5"/>
                    </a:cxn>
                    <a:cxn ang="0">
                      <a:pos x="T6" y="T7"/>
                    </a:cxn>
                    <a:cxn ang="0">
                      <a:pos x="T8" y="T9"/>
                    </a:cxn>
                  </a:cxnLst>
                  <a:rect l="0" t="0" r="r" b="b"/>
                  <a:pathLst>
                    <a:path w="42" h="33">
                      <a:moveTo>
                        <a:pt x="42" y="28"/>
                      </a:moveTo>
                      <a:lnTo>
                        <a:pt x="2" y="0"/>
                      </a:lnTo>
                      <a:lnTo>
                        <a:pt x="0" y="5"/>
                      </a:lnTo>
                      <a:lnTo>
                        <a:pt x="37" y="33"/>
                      </a:lnTo>
                      <a:lnTo>
                        <a:pt x="42" y="28"/>
                      </a:lnTo>
                      <a:close/>
                    </a:path>
                  </a:pathLst>
                </a:custGeom>
                <a:solidFill>
                  <a:srgbClr val="502E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36"/>
                <p:cNvSpPr/>
                <p:nvPr/>
              </p:nvSpPr>
              <p:spPr bwMode="auto">
                <a:xfrm>
                  <a:off x="1493838" y="2857500"/>
                  <a:ext cx="22225" cy="22225"/>
                </a:xfrm>
                <a:custGeom>
                  <a:avLst/>
                  <a:gdLst>
                    <a:gd name="T0" fmla="*/ 5 w 14"/>
                    <a:gd name="T1" fmla="*/ 0 h 14"/>
                    <a:gd name="T2" fmla="*/ 0 w 14"/>
                    <a:gd name="T3" fmla="*/ 14 h 14"/>
                    <a:gd name="T4" fmla="*/ 14 w 14"/>
                    <a:gd name="T5" fmla="*/ 7 h 14"/>
                    <a:gd name="T6" fmla="*/ 5 w 14"/>
                    <a:gd name="T7" fmla="*/ 0 h 14"/>
                  </a:gdLst>
                  <a:ahLst/>
                  <a:cxnLst>
                    <a:cxn ang="0">
                      <a:pos x="T0" y="T1"/>
                    </a:cxn>
                    <a:cxn ang="0">
                      <a:pos x="T2" y="T3"/>
                    </a:cxn>
                    <a:cxn ang="0">
                      <a:pos x="T4" y="T5"/>
                    </a:cxn>
                    <a:cxn ang="0">
                      <a:pos x="T6" y="T7"/>
                    </a:cxn>
                  </a:cxnLst>
                  <a:rect l="0" t="0" r="r" b="b"/>
                  <a:pathLst>
                    <a:path w="14" h="14">
                      <a:moveTo>
                        <a:pt x="5" y="0"/>
                      </a:moveTo>
                      <a:lnTo>
                        <a:pt x="0" y="14"/>
                      </a:lnTo>
                      <a:lnTo>
                        <a:pt x="14" y="7"/>
                      </a:lnTo>
                      <a:lnTo>
                        <a:pt x="5" y="0"/>
                      </a:lnTo>
                      <a:close/>
                    </a:path>
                  </a:pathLst>
                </a:custGeom>
                <a:solidFill>
                  <a:srgbClr val="12B7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24" name="组合 523"/>
            <p:cNvGrpSpPr/>
            <p:nvPr/>
          </p:nvGrpSpPr>
          <p:grpSpPr>
            <a:xfrm>
              <a:off x="7322924" y="4406821"/>
              <a:ext cx="347029" cy="292132"/>
              <a:chOff x="2027238" y="2425700"/>
              <a:chExt cx="561975" cy="473075"/>
            </a:xfrm>
          </p:grpSpPr>
          <p:sp>
            <p:nvSpPr>
              <p:cNvPr id="525" name="Freeform 37"/>
              <p:cNvSpPr/>
              <p:nvPr/>
            </p:nvSpPr>
            <p:spPr bwMode="auto">
              <a:xfrm>
                <a:off x="2138363" y="2425700"/>
                <a:ext cx="338137" cy="228600"/>
              </a:xfrm>
              <a:custGeom>
                <a:avLst/>
                <a:gdLst>
                  <a:gd name="T0" fmla="*/ 90 w 90"/>
                  <a:gd name="T1" fmla="*/ 52 h 61"/>
                  <a:gd name="T2" fmla="*/ 81 w 90"/>
                  <a:gd name="T3" fmla="*/ 61 h 61"/>
                  <a:gd name="T4" fmla="*/ 9 w 90"/>
                  <a:gd name="T5" fmla="*/ 61 h 61"/>
                  <a:gd name="T6" fmla="*/ 0 w 90"/>
                  <a:gd name="T7" fmla="*/ 52 h 61"/>
                  <a:gd name="T8" fmla="*/ 0 w 90"/>
                  <a:gd name="T9" fmla="*/ 9 h 61"/>
                  <a:gd name="T10" fmla="*/ 9 w 90"/>
                  <a:gd name="T11" fmla="*/ 0 h 61"/>
                  <a:gd name="T12" fmla="*/ 81 w 90"/>
                  <a:gd name="T13" fmla="*/ 0 h 61"/>
                  <a:gd name="T14" fmla="*/ 90 w 90"/>
                  <a:gd name="T15" fmla="*/ 9 h 61"/>
                  <a:gd name="T16" fmla="*/ 90 w 90"/>
                  <a:gd name="T1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1">
                    <a:moveTo>
                      <a:pt x="90" y="52"/>
                    </a:moveTo>
                    <a:cubicBezTo>
                      <a:pt x="90" y="57"/>
                      <a:pt x="86" y="61"/>
                      <a:pt x="81" y="61"/>
                    </a:cubicBezTo>
                    <a:cubicBezTo>
                      <a:pt x="9" y="61"/>
                      <a:pt x="9" y="61"/>
                      <a:pt x="9" y="61"/>
                    </a:cubicBezTo>
                    <a:cubicBezTo>
                      <a:pt x="4" y="61"/>
                      <a:pt x="0" y="57"/>
                      <a:pt x="0" y="52"/>
                    </a:cubicBezTo>
                    <a:cubicBezTo>
                      <a:pt x="0" y="9"/>
                      <a:pt x="0" y="9"/>
                      <a:pt x="0" y="9"/>
                    </a:cubicBezTo>
                    <a:cubicBezTo>
                      <a:pt x="0" y="4"/>
                      <a:pt x="4" y="0"/>
                      <a:pt x="9" y="0"/>
                    </a:cubicBezTo>
                    <a:cubicBezTo>
                      <a:pt x="81" y="0"/>
                      <a:pt x="81" y="0"/>
                      <a:pt x="81" y="0"/>
                    </a:cubicBezTo>
                    <a:cubicBezTo>
                      <a:pt x="86" y="0"/>
                      <a:pt x="90" y="4"/>
                      <a:pt x="90" y="9"/>
                    </a:cubicBezTo>
                    <a:lnTo>
                      <a:pt x="90" y="52"/>
                    </a:lnTo>
                    <a:close/>
                  </a:path>
                </a:pathLst>
              </a:custGeom>
              <a:solidFill>
                <a:srgbClr val="8F65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8"/>
              <p:cNvSpPr/>
              <p:nvPr/>
            </p:nvSpPr>
            <p:spPr bwMode="auto">
              <a:xfrm>
                <a:off x="2101850" y="2511425"/>
                <a:ext cx="412750" cy="57150"/>
              </a:xfrm>
              <a:custGeom>
                <a:avLst/>
                <a:gdLst>
                  <a:gd name="T0" fmla="*/ 110 w 110"/>
                  <a:gd name="T1" fmla="*/ 7 h 15"/>
                  <a:gd name="T2" fmla="*/ 103 w 110"/>
                  <a:gd name="T3" fmla="*/ 15 h 15"/>
                  <a:gd name="T4" fmla="*/ 7 w 110"/>
                  <a:gd name="T5" fmla="*/ 15 h 15"/>
                  <a:gd name="T6" fmla="*/ 0 w 110"/>
                  <a:gd name="T7" fmla="*/ 7 h 15"/>
                  <a:gd name="T8" fmla="*/ 0 w 110"/>
                  <a:gd name="T9" fmla="*/ 7 h 15"/>
                  <a:gd name="T10" fmla="*/ 7 w 110"/>
                  <a:gd name="T11" fmla="*/ 0 h 15"/>
                  <a:gd name="T12" fmla="*/ 103 w 110"/>
                  <a:gd name="T13" fmla="*/ 0 h 15"/>
                  <a:gd name="T14" fmla="*/ 110 w 110"/>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5">
                    <a:moveTo>
                      <a:pt x="110" y="7"/>
                    </a:moveTo>
                    <a:cubicBezTo>
                      <a:pt x="110" y="11"/>
                      <a:pt x="107" y="15"/>
                      <a:pt x="103" y="15"/>
                    </a:cubicBezTo>
                    <a:cubicBezTo>
                      <a:pt x="7" y="15"/>
                      <a:pt x="7" y="15"/>
                      <a:pt x="7" y="15"/>
                    </a:cubicBezTo>
                    <a:cubicBezTo>
                      <a:pt x="3" y="15"/>
                      <a:pt x="0" y="11"/>
                      <a:pt x="0" y="7"/>
                    </a:cubicBezTo>
                    <a:cubicBezTo>
                      <a:pt x="0" y="7"/>
                      <a:pt x="0" y="7"/>
                      <a:pt x="0" y="7"/>
                    </a:cubicBezTo>
                    <a:cubicBezTo>
                      <a:pt x="0" y="3"/>
                      <a:pt x="3" y="0"/>
                      <a:pt x="7" y="0"/>
                    </a:cubicBezTo>
                    <a:cubicBezTo>
                      <a:pt x="103" y="0"/>
                      <a:pt x="103" y="0"/>
                      <a:pt x="103" y="0"/>
                    </a:cubicBezTo>
                    <a:cubicBezTo>
                      <a:pt x="107" y="0"/>
                      <a:pt x="110" y="3"/>
                      <a:pt x="110" y="7"/>
                    </a:cubicBezTo>
                    <a:close/>
                  </a:path>
                </a:pathLst>
              </a:custGeom>
              <a:solidFill>
                <a:srgbClr val="FFBC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39"/>
              <p:cNvSpPr/>
              <p:nvPr/>
            </p:nvSpPr>
            <p:spPr bwMode="auto">
              <a:xfrm>
                <a:off x="2027238" y="2613025"/>
                <a:ext cx="561975" cy="269875"/>
              </a:xfrm>
              <a:custGeom>
                <a:avLst/>
                <a:gdLst>
                  <a:gd name="T0" fmla="*/ 150 w 150"/>
                  <a:gd name="T1" fmla="*/ 63 h 72"/>
                  <a:gd name="T2" fmla="*/ 141 w 150"/>
                  <a:gd name="T3" fmla="*/ 72 h 72"/>
                  <a:gd name="T4" fmla="*/ 9 w 150"/>
                  <a:gd name="T5" fmla="*/ 72 h 72"/>
                  <a:gd name="T6" fmla="*/ 0 w 150"/>
                  <a:gd name="T7" fmla="*/ 63 h 72"/>
                  <a:gd name="T8" fmla="*/ 0 w 150"/>
                  <a:gd name="T9" fmla="*/ 9 h 72"/>
                  <a:gd name="T10" fmla="*/ 9 w 150"/>
                  <a:gd name="T11" fmla="*/ 0 h 72"/>
                  <a:gd name="T12" fmla="*/ 141 w 150"/>
                  <a:gd name="T13" fmla="*/ 0 h 72"/>
                  <a:gd name="T14" fmla="*/ 150 w 150"/>
                  <a:gd name="T15" fmla="*/ 9 h 72"/>
                  <a:gd name="T16" fmla="*/ 150 w 150"/>
                  <a:gd name="T17"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72">
                    <a:moveTo>
                      <a:pt x="150" y="63"/>
                    </a:moveTo>
                    <a:cubicBezTo>
                      <a:pt x="150" y="68"/>
                      <a:pt x="146" y="72"/>
                      <a:pt x="141" y="72"/>
                    </a:cubicBezTo>
                    <a:cubicBezTo>
                      <a:pt x="9" y="72"/>
                      <a:pt x="9" y="72"/>
                      <a:pt x="9" y="72"/>
                    </a:cubicBezTo>
                    <a:cubicBezTo>
                      <a:pt x="4" y="72"/>
                      <a:pt x="0" y="68"/>
                      <a:pt x="0" y="63"/>
                    </a:cubicBezTo>
                    <a:cubicBezTo>
                      <a:pt x="0" y="9"/>
                      <a:pt x="0" y="9"/>
                      <a:pt x="0" y="9"/>
                    </a:cubicBezTo>
                    <a:cubicBezTo>
                      <a:pt x="0" y="4"/>
                      <a:pt x="4" y="0"/>
                      <a:pt x="9" y="0"/>
                    </a:cubicBezTo>
                    <a:cubicBezTo>
                      <a:pt x="141" y="0"/>
                      <a:pt x="141" y="0"/>
                      <a:pt x="141" y="0"/>
                    </a:cubicBezTo>
                    <a:cubicBezTo>
                      <a:pt x="146" y="0"/>
                      <a:pt x="150" y="4"/>
                      <a:pt x="150" y="9"/>
                    </a:cubicBezTo>
                    <a:lnTo>
                      <a:pt x="150" y="63"/>
                    </a:lnTo>
                    <a:close/>
                  </a:path>
                </a:pathLst>
              </a:custGeom>
              <a:solidFill>
                <a:srgbClr val="8F65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40"/>
              <p:cNvSpPr/>
              <p:nvPr/>
            </p:nvSpPr>
            <p:spPr bwMode="auto">
              <a:xfrm>
                <a:off x="2085975" y="2654300"/>
                <a:ext cx="60325" cy="198438"/>
              </a:xfrm>
              <a:custGeom>
                <a:avLst/>
                <a:gdLst>
                  <a:gd name="T0" fmla="*/ 16 w 16"/>
                  <a:gd name="T1" fmla="*/ 45 h 53"/>
                  <a:gd name="T2" fmla="*/ 8 w 16"/>
                  <a:gd name="T3" fmla="*/ 53 h 53"/>
                  <a:gd name="T4" fmla="*/ 8 w 16"/>
                  <a:gd name="T5" fmla="*/ 53 h 53"/>
                  <a:gd name="T6" fmla="*/ 0 w 16"/>
                  <a:gd name="T7" fmla="*/ 45 h 53"/>
                  <a:gd name="T8" fmla="*/ 0 w 16"/>
                  <a:gd name="T9" fmla="*/ 8 h 53"/>
                  <a:gd name="T10" fmla="*/ 8 w 16"/>
                  <a:gd name="T11" fmla="*/ 0 h 53"/>
                  <a:gd name="T12" fmla="*/ 8 w 16"/>
                  <a:gd name="T13" fmla="*/ 0 h 53"/>
                  <a:gd name="T14" fmla="*/ 16 w 16"/>
                  <a:gd name="T15" fmla="*/ 8 h 53"/>
                  <a:gd name="T16" fmla="*/ 16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41"/>
              <p:cNvSpPr/>
              <p:nvPr/>
            </p:nvSpPr>
            <p:spPr bwMode="auto">
              <a:xfrm>
                <a:off x="2214563" y="2654300"/>
                <a:ext cx="60325" cy="198438"/>
              </a:xfrm>
              <a:custGeom>
                <a:avLst/>
                <a:gdLst>
                  <a:gd name="T0" fmla="*/ 16 w 16"/>
                  <a:gd name="T1" fmla="*/ 45 h 53"/>
                  <a:gd name="T2" fmla="*/ 8 w 16"/>
                  <a:gd name="T3" fmla="*/ 53 h 53"/>
                  <a:gd name="T4" fmla="*/ 8 w 16"/>
                  <a:gd name="T5" fmla="*/ 53 h 53"/>
                  <a:gd name="T6" fmla="*/ 0 w 16"/>
                  <a:gd name="T7" fmla="*/ 45 h 53"/>
                  <a:gd name="T8" fmla="*/ 0 w 16"/>
                  <a:gd name="T9" fmla="*/ 8 h 53"/>
                  <a:gd name="T10" fmla="*/ 8 w 16"/>
                  <a:gd name="T11" fmla="*/ 0 h 53"/>
                  <a:gd name="T12" fmla="*/ 8 w 16"/>
                  <a:gd name="T13" fmla="*/ 0 h 53"/>
                  <a:gd name="T14" fmla="*/ 16 w 16"/>
                  <a:gd name="T15" fmla="*/ 8 h 53"/>
                  <a:gd name="T16" fmla="*/ 16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42"/>
              <p:cNvSpPr/>
              <p:nvPr/>
            </p:nvSpPr>
            <p:spPr bwMode="auto">
              <a:xfrm>
                <a:off x="2341563" y="2654300"/>
                <a:ext cx="60325" cy="198438"/>
              </a:xfrm>
              <a:custGeom>
                <a:avLst/>
                <a:gdLst>
                  <a:gd name="T0" fmla="*/ 16 w 16"/>
                  <a:gd name="T1" fmla="*/ 45 h 53"/>
                  <a:gd name="T2" fmla="*/ 8 w 16"/>
                  <a:gd name="T3" fmla="*/ 53 h 53"/>
                  <a:gd name="T4" fmla="*/ 8 w 16"/>
                  <a:gd name="T5" fmla="*/ 53 h 53"/>
                  <a:gd name="T6" fmla="*/ 0 w 16"/>
                  <a:gd name="T7" fmla="*/ 45 h 53"/>
                  <a:gd name="T8" fmla="*/ 0 w 16"/>
                  <a:gd name="T9" fmla="*/ 8 h 53"/>
                  <a:gd name="T10" fmla="*/ 8 w 16"/>
                  <a:gd name="T11" fmla="*/ 0 h 53"/>
                  <a:gd name="T12" fmla="*/ 8 w 16"/>
                  <a:gd name="T13" fmla="*/ 0 h 53"/>
                  <a:gd name="T14" fmla="*/ 16 w 16"/>
                  <a:gd name="T15" fmla="*/ 8 h 53"/>
                  <a:gd name="T16" fmla="*/ 16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43"/>
              <p:cNvSpPr/>
              <p:nvPr/>
            </p:nvSpPr>
            <p:spPr bwMode="auto">
              <a:xfrm>
                <a:off x="2468563" y="2654300"/>
                <a:ext cx="60325" cy="198438"/>
              </a:xfrm>
              <a:custGeom>
                <a:avLst/>
                <a:gdLst>
                  <a:gd name="T0" fmla="*/ 16 w 16"/>
                  <a:gd name="T1" fmla="*/ 45 h 53"/>
                  <a:gd name="T2" fmla="*/ 8 w 16"/>
                  <a:gd name="T3" fmla="*/ 53 h 53"/>
                  <a:gd name="T4" fmla="*/ 8 w 16"/>
                  <a:gd name="T5" fmla="*/ 53 h 53"/>
                  <a:gd name="T6" fmla="*/ 0 w 16"/>
                  <a:gd name="T7" fmla="*/ 45 h 53"/>
                  <a:gd name="T8" fmla="*/ 0 w 16"/>
                  <a:gd name="T9" fmla="*/ 8 h 53"/>
                  <a:gd name="T10" fmla="*/ 8 w 16"/>
                  <a:gd name="T11" fmla="*/ 0 h 53"/>
                  <a:gd name="T12" fmla="*/ 8 w 16"/>
                  <a:gd name="T13" fmla="*/ 0 h 53"/>
                  <a:gd name="T14" fmla="*/ 16 w 16"/>
                  <a:gd name="T15" fmla="*/ 8 h 53"/>
                  <a:gd name="T16" fmla="*/ 16 w 16"/>
                  <a:gd name="T17" fmla="*/ 4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3">
                    <a:moveTo>
                      <a:pt x="16" y="45"/>
                    </a:moveTo>
                    <a:cubicBezTo>
                      <a:pt x="16" y="49"/>
                      <a:pt x="12" y="53"/>
                      <a:pt x="8" y="53"/>
                    </a:cubicBezTo>
                    <a:cubicBezTo>
                      <a:pt x="8" y="53"/>
                      <a:pt x="8" y="53"/>
                      <a:pt x="8" y="53"/>
                    </a:cubicBezTo>
                    <a:cubicBezTo>
                      <a:pt x="4" y="53"/>
                      <a:pt x="0" y="49"/>
                      <a:pt x="0" y="45"/>
                    </a:cubicBezTo>
                    <a:cubicBezTo>
                      <a:pt x="0" y="8"/>
                      <a:pt x="0" y="8"/>
                      <a:pt x="0" y="8"/>
                    </a:cubicBezTo>
                    <a:cubicBezTo>
                      <a:pt x="0" y="4"/>
                      <a:pt x="4" y="0"/>
                      <a:pt x="8" y="0"/>
                    </a:cubicBezTo>
                    <a:cubicBezTo>
                      <a:pt x="8" y="0"/>
                      <a:pt x="8" y="0"/>
                      <a:pt x="8" y="0"/>
                    </a:cubicBezTo>
                    <a:cubicBezTo>
                      <a:pt x="12" y="0"/>
                      <a:pt x="16" y="4"/>
                      <a:pt x="16" y="8"/>
                    </a:cubicBezTo>
                    <a:lnTo>
                      <a:pt x="16" y="45"/>
                    </a:lnTo>
                    <a:close/>
                  </a:path>
                </a:pathLst>
              </a:custGeom>
              <a:solidFill>
                <a:srgbClr val="7756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44"/>
              <p:cNvSpPr/>
              <p:nvPr/>
            </p:nvSpPr>
            <p:spPr bwMode="auto">
              <a:xfrm>
                <a:off x="2074863" y="2882900"/>
                <a:ext cx="473075" cy="15875"/>
              </a:xfrm>
              <a:custGeom>
                <a:avLst/>
                <a:gdLst>
                  <a:gd name="T0" fmla="*/ 126 w 126"/>
                  <a:gd name="T1" fmla="*/ 2 h 4"/>
                  <a:gd name="T2" fmla="*/ 124 w 126"/>
                  <a:gd name="T3" fmla="*/ 4 h 4"/>
                  <a:gd name="T4" fmla="*/ 2 w 126"/>
                  <a:gd name="T5" fmla="*/ 4 h 4"/>
                  <a:gd name="T6" fmla="*/ 0 w 126"/>
                  <a:gd name="T7" fmla="*/ 2 h 4"/>
                  <a:gd name="T8" fmla="*/ 0 w 126"/>
                  <a:gd name="T9" fmla="*/ 2 h 4"/>
                  <a:gd name="T10" fmla="*/ 2 w 126"/>
                  <a:gd name="T11" fmla="*/ 0 h 4"/>
                  <a:gd name="T12" fmla="*/ 124 w 126"/>
                  <a:gd name="T13" fmla="*/ 0 h 4"/>
                  <a:gd name="T14" fmla="*/ 126 w 126"/>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4">
                    <a:moveTo>
                      <a:pt x="126" y="2"/>
                    </a:moveTo>
                    <a:cubicBezTo>
                      <a:pt x="126" y="3"/>
                      <a:pt x="125" y="4"/>
                      <a:pt x="124" y="4"/>
                    </a:cubicBezTo>
                    <a:cubicBezTo>
                      <a:pt x="2" y="4"/>
                      <a:pt x="2" y="4"/>
                      <a:pt x="2" y="4"/>
                    </a:cubicBezTo>
                    <a:cubicBezTo>
                      <a:pt x="1" y="4"/>
                      <a:pt x="0" y="3"/>
                      <a:pt x="0" y="2"/>
                    </a:cubicBezTo>
                    <a:cubicBezTo>
                      <a:pt x="0" y="2"/>
                      <a:pt x="0" y="2"/>
                      <a:pt x="0" y="2"/>
                    </a:cubicBezTo>
                    <a:cubicBezTo>
                      <a:pt x="0" y="1"/>
                      <a:pt x="1" y="0"/>
                      <a:pt x="2" y="0"/>
                    </a:cubicBezTo>
                    <a:cubicBezTo>
                      <a:pt x="124" y="0"/>
                      <a:pt x="124" y="0"/>
                      <a:pt x="124" y="0"/>
                    </a:cubicBezTo>
                    <a:cubicBezTo>
                      <a:pt x="125" y="0"/>
                      <a:pt x="126" y="1"/>
                      <a:pt x="126" y="2"/>
                    </a:cubicBezTo>
                    <a:close/>
                  </a:path>
                </a:pathLst>
              </a:custGeom>
              <a:solidFill>
                <a:srgbClr val="502E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Rectangle 45"/>
              <p:cNvSpPr>
                <a:spLocks noChangeArrowheads="1"/>
              </p:cNvSpPr>
              <p:nvPr/>
            </p:nvSpPr>
            <p:spPr bwMode="auto">
              <a:xfrm>
                <a:off x="2138363" y="2568575"/>
                <a:ext cx="338137" cy="44450"/>
              </a:xfrm>
              <a:prstGeom prst="rect">
                <a:avLst/>
              </a:prstGeom>
              <a:solidFill>
                <a:srgbClr val="7756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566" name="矩形 565"/>
          <p:cNvSpPr/>
          <p:nvPr/>
        </p:nvSpPr>
        <p:spPr>
          <a:xfrm>
            <a:off x="0" y="5071492"/>
            <a:ext cx="9144000" cy="72008"/>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矩形 568"/>
          <p:cNvSpPr/>
          <p:nvPr/>
        </p:nvSpPr>
        <p:spPr>
          <a:xfrm>
            <a:off x="3787169" y="1922943"/>
            <a:ext cx="1569660" cy="276999"/>
          </a:xfrm>
          <a:prstGeom prst="rect">
            <a:avLst/>
          </a:prstGeom>
        </p:spPr>
        <p:txBody>
          <a:bodyPr wrap="none">
            <a:spAutoFit/>
          </a:bodyPr>
          <a:lstStyle/>
          <a:p>
            <a:pPr algn="ctr"/>
            <a:r>
              <a:rPr lang="zh-CN" altLang="en-US" sz="1200" dirty="0" smtClean="0">
                <a:ln w="6350">
                  <a:noFill/>
                </a:ln>
                <a:latin typeface="宋体" pitchFamily="2" charset="-122"/>
                <a:ea typeface="宋体" pitchFamily="2" charset="-122"/>
              </a:rPr>
              <a:t>制作和修改调研文档</a:t>
            </a:r>
            <a:endParaRPr lang="zh-CN" altLang="en-US" sz="1200" dirty="0">
              <a:ln w="6350">
                <a:noFill/>
              </a:ln>
              <a:latin typeface="宋体" pitchFamily="2" charset="-122"/>
              <a:ea typeface="宋体" pitchFamily="2" charset="-122"/>
            </a:endParaRPr>
          </a:p>
        </p:txBody>
      </p:sp>
      <p:sp>
        <p:nvSpPr>
          <p:cNvPr id="570" name="矩形 569"/>
          <p:cNvSpPr/>
          <p:nvPr/>
        </p:nvSpPr>
        <p:spPr>
          <a:xfrm>
            <a:off x="2134478" y="1922943"/>
            <a:ext cx="1569660" cy="276999"/>
          </a:xfrm>
          <a:prstGeom prst="rect">
            <a:avLst/>
          </a:prstGeom>
        </p:spPr>
        <p:txBody>
          <a:bodyPr wrap="none">
            <a:spAutoFit/>
          </a:bodyPr>
          <a:lstStyle/>
          <a:p>
            <a:pPr algn="ctr"/>
            <a:r>
              <a:rPr lang="zh-CN" altLang="en-US" sz="1200" dirty="0" smtClean="0">
                <a:ln w="6350">
                  <a:noFill/>
                </a:ln>
                <a:latin typeface="宋体" pitchFamily="2" charset="-122"/>
                <a:ea typeface="宋体" pitchFamily="2" charset="-122"/>
              </a:rPr>
              <a:t>研究分析同类型网站</a:t>
            </a:r>
            <a:endParaRPr lang="zh-CN" altLang="en-US" sz="1200" dirty="0">
              <a:ln w="6350">
                <a:noFill/>
              </a:ln>
              <a:latin typeface="宋体" pitchFamily="2" charset="-122"/>
              <a:ea typeface="宋体" pitchFamily="2" charset="-122"/>
            </a:endParaRPr>
          </a:p>
        </p:txBody>
      </p:sp>
      <p:sp>
        <p:nvSpPr>
          <p:cNvPr id="571" name="矩形 570"/>
          <p:cNvSpPr/>
          <p:nvPr/>
        </p:nvSpPr>
        <p:spPr>
          <a:xfrm>
            <a:off x="697527" y="1922943"/>
            <a:ext cx="1138170" cy="276999"/>
          </a:xfrm>
          <a:prstGeom prst="rect">
            <a:avLst/>
          </a:prstGeom>
        </p:spPr>
        <p:txBody>
          <a:bodyPr wrap="square">
            <a:spAutoFit/>
          </a:bodyPr>
          <a:lstStyle/>
          <a:p>
            <a:pPr algn="ctr"/>
            <a:r>
              <a:rPr lang="zh-CN" altLang="en-US" sz="1200" dirty="0" smtClean="0">
                <a:ln w="6350">
                  <a:noFill/>
                </a:ln>
                <a:latin typeface="宋体" pitchFamily="2" charset="-122"/>
                <a:ea typeface="宋体" pitchFamily="2" charset="-122"/>
              </a:rPr>
              <a:t>确定调研内容</a:t>
            </a:r>
            <a:endParaRPr lang="zh-CN" altLang="en-US" sz="1200" dirty="0">
              <a:ln w="6350">
                <a:noFill/>
              </a:ln>
              <a:latin typeface="宋体" pitchFamily="2" charset="-122"/>
              <a:ea typeface="宋体" pitchFamily="2" charset="-122"/>
            </a:endParaRPr>
          </a:p>
        </p:txBody>
      </p:sp>
      <p:sp>
        <p:nvSpPr>
          <p:cNvPr id="572" name="矩形 571"/>
          <p:cNvSpPr/>
          <p:nvPr/>
        </p:nvSpPr>
        <p:spPr>
          <a:xfrm>
            <a:off x="7253218" y="1830609"/>
            <a:ext cx="1261885" cy="461665"/>
          </a:xfrm>
          <a:prstGeom prst="rect">
            <a:avLst/>
          </a:prstGeom>
        </p:spPr>
        <p:txBody>
          <a:bodyPr wrap="none">
            <a:spAutoFit/>
          </a:bodyPr>
          <a:lstStyle/>
          <a:p>
            <a:pPr algn="ctr"/>
            <a:r>
              <a:rPr lang="zh-CN" altLang="en-US" sz="1200" dirty="0" smtClean="0">
                <a:ln w="6350">
                  <a:noFill/>
                </a:ln>
                <a:latin typeface="宋体" pitchFamily="2" charset="-122"/>
                <a:ea typeface="宋体" pitchFamily="2" charset="-122"/>
              </a:rPr>
              <a:t>调研文档讲解和</a:t>
            </a:r>
            <a:endParaRPr lang="en-US" altLang="zh-CN" sz="1200" dirty="0" smtClean="0">
              <a:ln w="6350">
                <a:noFill/>
              </a:ln>
              <a:latin typeface="宋体" pitchFamily="2" charset="-122"/>
              <a:ea typeface="宋体" pitchFamily="2" charset="-122"/>
            </a:endParaRPr>
          </a:p>
          <a:p>
            <a:pPr algn="ctr"/>
            <a:r>
              <a:rPr lang="zh-CN" altLang="en-US" sz="1200" dirty="0" smtClean="0">
                <a:ln w="6350">
                  <a:noFill/>
                </a:ln>
                <a:latin typeface="宋体" pitchFamily="2" charset="-122"/>
                <a:ea typeface="宋体" pitchFamily="2" charset="-122"/>
              </a:rPr>
              <a:t>签订需求文档</a:t>
            </a:r>
            <a:endParaRPr lang="zh-CN" altLang="en-US" sz="1200" dirty="0">
              <a:ln w="6350">
                <a:noFill/>
              </a:ln>
              <a:latin typeface="宋体" pitchFamily="2" charset="-122"/>
              <a:ea typeface="宋体" pitchFamily="2" charset="-122"/>
            </a:endParaRPr>
          </a:p>
        </p:txBody>
      </p:sp>
      <p:sp>
        <p:nvSpPr>
          <p:cNvPr id="573" name="矩形 572"/>
          <p:cNvSpPr/>
          <p:nvPr/>
        </p:nvSpPr>
        <p:spPr>
          <a:xfrm>
            <a:off x="5677466" y="1922943"/>
            <a:ext cx="1107996" cy="276999"/>
          </a:xfrm>
          <a:prstGeom prst="rect">
            <a:avLst/>
          </a:prstGeom>
        </p:spPr>
        <p:txBody>
          <a:bodyPr wrap="none">
            <a:spAutoFit/>
          </a:bodyPr>
          <a:lstStyle/>
          <a:p>
            <a:pPr algn="ctr"/>
            <a:r>
              <a:rPr lang="zh-CN" altLang="en-US" sz="1200" dirty="0" smtClean="0">
                <a:ln w="6350">
                  <a:noFill/>
                </a:ln>
                <a:latin typeface="宋体" pitchFamily="2" charset="-122"/>
                <a:ea typeface="宋体" pitchFamily="2" charset="-122"/>
              </a:rPr>
              <a:t>制作需求文档</a:t>
            </a:r>
            <a:endParaRPr lang="zh-CN" altLang="en-US" sz="1200" dirty="0">
              <a:ln w="6350">
                <a:noFill/>
              </a:ln>
              <a:latin typeface="宋体" pitchFamily="2" charset="-122"/>
              <a:ea typeface="宋体" pitchFamily="2" charset="-122"/>
            </a:endParaRPr>
          </a:p>
        </p:txBody>
      </p:sp>
      <p:sp>
        <p:nvSpPr>
          <p:cNvPr id="574" name="Freeform 9"/>
          <p:cNvSpPr>
            <a:spLocks noEditPoints="1"/>
          </p:cNvSpPr>
          <p:nvPr/>
        </p:nvSpPr>
        <p:spPr bwMode="auto">
          <a:xfrm>
            <a:off x="7658704" y="1253622"/>
            <a:ext cx="380484" cy="24791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5" name="Freeform 10"/>
          <p:cNvSpPr>
            <a:spLocks noEditPoints="1"/>
          </p:cNvSpPr>
          <p:nvPr/>
        </p:nvSpPr>
        <p:spPr bwMode="auto">
          <a:xfrm>
            <a:off x="2800231" y="1245711"/>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6" name="Freeform 11"/>
          <p:cNvSpPr>
            <a:spLocks noEditPoints="1"/>
          </p:cNvSpPr>
          <p:nvPr/>
        </p:nvSpPr>
        <p:spPr bwMode="auto">
          <a:xfrm>
            <a:off x="6108428" y="1220247"/>
            <a:ext cx="246418" cy="313076"/>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7" name="Freeform 12"/>
          <p:cNvSpPr>
            <a:spLocks noEditPoints="1"/>
          </p:cNvSpPr>
          <p:nvPr/>
        </p:nvSpPr>
        <p:spPr bwMode="auto">
          <a:xfrm>
            <a:off x="1167633" y="1202690"/>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8" name="Freeform 13"/>
          <p:cNvSpPr>
            <a:spLocks noEditPoints="1"/>
          </p:cNvSpPr>
          <p:nvPr/>
        </p:nvSpPr>
        <p:spPr bwMode="auto">
          <a:xfrm>
            <a:off x="4427984" y="1242818"/>
            <a:ext cx="349030" cy="28985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cxnSp>
        <p:nvCxnSpPr>
          <p:cNvPr id="592" name="直接连接符 591"/>
          <p:cNvCxnSpPr/>
          <p:nvPr/>
        </p:nvCxnSpPr>
        <p:spPr>
          <a:xfrm flipH="1">
            <a:off x="3858270" y="2331319"/>
            <a:ext cx="14401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7" name="直接连接符 596"/>
          <p:cNvCxnSpPr/>
          <p:nvPr/>
        </p:nvCxnSpPr>
        <p:spPr>
          <a:xfrm flipH="1">
            <a:off x="2212350" y="2331319"/>
            <a:ext cx="14401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8" name="直接连接符 597"/>
          <p:cNvCxnSpPr/>
          <p:nvPr/>
        </p:nvCxnSpPr>
        <p:spPr>
          <a:xfrm flipH="1">
            <a:off x="581670" y="2331319"/>
            <a:ext cx="14401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9" name="直接连接符 598"/>
          <p:cNvCxnSpPr/>
          <p:nvPr/>
        </p:nvCxnSpPr>
        <p:spPr>
          <a:xfrm flipH="1">
            <a:off x="5534670" y="2331319"/>
            <a:ext cx="14401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0" name="直接连接符 599"/>
          <p:cNvCxnSpPr/>
          <p:nvPr/>
        </p:nvCxnSpPr>
        <p:spPr>
          <a:xfrm flipH="1">
            <a:off x="7172970" y="2331319"/>
            <a:ext cx="14401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4" name="Line 32"/>
          <p:cNvSpPr>
            <a:spLocks noChangeShapeType="1"/>
          </p:cNvSpPr>
          <p:nvPr/>
        </p:nvSpPr>
        <p:spPr bwMode="auto">
          <a:xfrm>
            <a:off x="1727201" y="3535053"/>
            <a:ext cx="923925" cy="0"/>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8465" name="Line 33"/>
          <p:cNvSpPr>
            <a:spLocks noChangeShapeType="1"/>
          </p:cNvSpPr>
          <p:nvPr/>
        </p:nvSpPr>
        <p:spPr bwMode="auto">
          <a:xfrm>
            <a:off x="3197226" y="3535053"/>
            <a:ext cx="925513" cy="0"/>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8466" name="Line 34"/>
          <p:cNvSpPr>
            <a:spLocks noChangeShapeType="1"/>
          </p:cNvSpPr>
          <p:nvPr/>
        </p:nvSpPr>
        <p:spPr bwMode="auto">
          <a:xfrm>
            <a:off x="4843464" y="3535053"/>
            <a:ext cx="923925" cy="0"/>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8467" name="Line 35"/>
          <p:cNvSpPr>
            <a:spLocks noChangeShapeType="1"/>
          </p:cNvSpPr>
          <p:nvPr/>
        </p:nvSpPr>
        <p:spPr bwMode="auto">
          <a:xfrm>
            <a:off x="6445251" y="3535053"/>
            <a:ext cx="925513" cy="0"/>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8468" name="Text Box 36"/>
          <p:cNvSpPr txBox="1">
            <a:spLocks noChangeArrowheads="1"/>
          </p:cNvSpPr>
          <p:nvPr/>
        </p:nvSpPr>
        <p:spPr bwMode="auto">
          <a:xfrm>
            <a:off x="1710514" y="3619216"/>
            <a:ext cx="9557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bg1"/>
                </a:solidFill>
              </a:rPr>
              <a:t>Head Title</a:t>
            </a:r>
          </a:p>
          <a:p>
            <a:pPr algn="ctr">
              <a:buFont typeface="Arial" charset="0"/>
              <a:buNone/>
            </a:pPr>
            <a:r>
              <a:rPr lang="en-US" altLang="zh-CN" sz="1000">
                <a:solidFill>
                  <a:schemeClr val="bg1"/>
                </a:solidFill>
              </a:rPr>
              <a:t>PRODUCT ONE</a:t>
            </a:r>
          </a:p>
        </p:txBody>
      </p:sp>
      <p:sp>
        <p:nvSpPr>
          <p:cNvPr id="18469" name="Text Box 37"/>
          <p:cNvSpPr txBox="1">
            <a:spLocks noChangeArrowheads="1"/>
          </p:cNvSpPr>
          <p:nvPr/>
        </p:nvSpPr>
        <p:spPr bwMode="auto">
          <a:xfrm>
            <a:off x="3166899" y="3619216"/>
            <a:ext cx="986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a:solidFill>
                  <a:schemeClr val="bg1"/>
                </a:solidFill>
              </a:rPr>
              <a:t>Head Title</a:t>
            </a:r>
          </a:p>
          <a:p>
            <a:pPr algn="ctr">
              <a:buFont typeface="Arial" charset="0"/>
              <a:buNone/>
            </a:pPr>
            <a:r>
              <a:rPr lang="en-US" altLang="zh-CN" sz="1000">
                <a:solidFill>
                  <a:schemeClr val="bg1"/>
                </a:solidFill>
              </a:rPr>
              <a:t>PRODUCT TWO</a:t>
            </a:r>
          </a:p>
        </p:txBody>
      </p:sp>
      <p:sp>
        <p:nvSpPr>
          <p:cNvPr id="18470" name="Text Box 38"/>
          <p:cNvSpPr txBox="1">
            <a:spLocks noChangeArrowheads="1"/>
          </p:cNvSpPr>
          <p:nvPr/>
        </p:nvSpPr>
        <p:spPr bwMode="auto">
          <a:xfrm>
            <a:off x="4769115" y="3619216"/>
            <a:ext cx="10615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solidFill>
              </a:rPr>
              <a:t>Head Title</a:t>
            </a:r>
          </a:p>
          <a:p>
            <a:pPr algn="ctr">
              <a:buFont typeface="Arial" charset="0"/>
              <a:buNone/>
            </a:pPr>
            <a:r>
              <a:rPr lang="en-US" altLang="zh-CN" sz="1000" dirty="0">
                <a:solidFill>
                  <a:schemeClr val="bg1"/>
                </a:solidFill>
              </a:rPr>
              <a:t>PRODUCT THREE</a:t>
            </a:r>
          </a:p>
        </p:txBody>
      </p:sp>
      <p:sp>
        <p:nvSpPr>
          <p:cNvPr id="18471" name="Text Box 39"/>
          <p:cNvSpPr txBox="1">
            <a:spLocks noChangeArrowheads="1"/>
          </p:cNvSpPr>
          <p:nvPr/>
        </p:nvSpPr>
        <p:spPr bwMode="auto">
          <a:xfrm>
            <a:off x="6410792" y="3619216"/>
            <a:ext cx="10198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solidFill>
              </a:rPr>
              <a:t>Head Title</a:t>
            </a:r>
          </a:p>
          <a:p>
            <a:pPr algn="ctr">
              <a:buFont typeface="Arial" charset="0"/>
              <a:buNone/>
            </a:pPr>
            <a:r>
              <a:rPr lang="en-US" altLang="zh-CN" sz="1000" dirty="0">
                <a:solidFill>
                  <a:schemeClr val="bg1"/>
                </a:solidFill>
              </a:rPr>
              <a:t>PRODUCT FOUR</a:t>
            </a:r>
          </a:p>
        </p:txBody>
      </p:sp>
      <p:sp>
        <p:nvSpPr>
          <p:cNvPr id="38" name="Text Box 42"/>
          <p:cNvSpPr txBox="1">
            <a:spLocks noChangeArrowheads="1"/>
          </p:cNvSpPr>
          <p:nvPr/>
        </p:nvSpPr>
        <p:spPr bwMode="auto">
          <a:xfrm>
            <a:off x="3749230" y="411510"/>
            <a:ext cx="15792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b="1" dirty="0" smtClean="0">
                <a:solidFill>
                  <a:schemeClr val="accent2"/>
                </a:solidFill>
              </a:rPr>
              <a:t>确定调研内容</a:t>
            </a:r>
            <a:endParaRPr lang="en-US" altLang="zh-CN" b="1" dirty="0">
              <a:solidFill>
                <a:schemeClr val="accent2"/>
              </a:solidFill>
            </a:endParaRPr>
          </a:p>
        </p:txBody>
      </p:sp>
      <p:cxnSp>
        <p:nvCxnSpPr>
          <p:cNvPr id="3" name="直接连接符 2"/>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639" y="915566"/>
            <a:ext cx="2831511" cy="377534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73" name="Group 17"/>
          <p:cNvGrpSpPr/>
          <p:nvPr/>
        </p:nvGrpSpPr>
        <p:grpSpPr bwMode="auto">
          <a:xfrm>
            <a:off x="6012160" y="707130"/>
            <a:ext cx="102577" cy="128261"/>
            <a:chOff x="0" y="0"/>
            <a:chExt cx="127" cy="163"/>
          </a:xfrm>
          <a:solidFill>
            <a:schemeClr val="accent1"/>
          </a:solidFill>
        </p:grpSpPr>
        <p:sp>
          <p:nvSpPr>
            <p:cNvPr id="19474" name="Freeform 18"/>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5" name="Freeform 19"/>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6" name="Freeform 20"/>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7" name="Freeform 21"/>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8" name="Freeform 22"/>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9480" name="Line 24"/>
          <p:cNvSpPr>
            <a:spLocks noChangeShapeType="1"/>
          </p:cNvSpPr>
          <p:nvPr/>
        </p:nvSpPr>
        <p:spPr bwMode="auto">
          <a:xfrm>
            <a:off x="4991100" y="1975459"/>
            <a:ext cx="0" cy="228671"/>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Text Box 42"/>
          <p:cNvSpPr txBox="1">
            <a:spLocks noChangeArrowheads="1"/>
          </p:cNvSpPr>
          <p:nvPr/>
        </p:nvSpPr>
        <p:spPr bwMode="auto">
          <a:xfrm>
            <a:off x="3433710" y="290122"/>
            <a:ext cx="22765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b="1" dirty="0" smtClean="0">
                <a:solidFill>
                  <a:schemeClr val="accent2"/>
                </a:solidFill>
              </a:rPr>
              <a:t>研究分析同类型网站</a:t>
            </a:r>
            <a:endParaRPr lang="en-US" altLang="zh-CN" b="1" dirty="0">
              <a:solidFill>
                <a:schemeClr val="accent2"/>
              </a:solidFill>
            </a:endParaRPr>
          </a:p>
        </p:txBody>
      </p:sp>
      <p:cxnSp>
        <p:nvCxnSpPr>
          <p:cNvPr id="24" name="直接连接符 23"/>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31590"/>
            <a:ext cx="1600282" cy="59693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84" y="2841112"/>
            <a:ext cx="1220738" cy="705315"/>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57" y="3773795"/>
            <a:ext cx="2294667" cy="660458"/>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2769359"/>
            <a:ext cx="1531448" cy="74916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381" y="2012908"/>
            <a:ext cx="850944" cy="400071"/>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8184" y="1295326"/>
            <a:ext cx="1625684" cy="1035103"/>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9792" y="1187628"/>
            <a:ext cx="3217855" cy="540893"/>
          </a:xfrm>
          <a:prstGeom prst="rect">
            <a:avLst/>
          </a:prstGeom>
        </p:spPr>
      </p:pic>
      <p:pic>
        <p:nvPicPr>
          <p:cNvPr id="9" name="图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9832" y="2066372"/>
            <a:ext cx="2203563" cy="1549480"/>
          </a:xfrm>
          <a:prstGeom prst="rect">
            <a:avLst/>
          </a:prstGeom>
        </p:spPr>
      </p:pic>
      <p:pic>
        <p:nvPicPr>
          <p:cNvPr id="1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1041" y="3774539"/>
            <a:ext cx="2311519" cy="819192"/>
          </a:xfrm>
          <a:prstGeom prst="rect">
            <a:avLst/>
          </a:prstGeom>
        </p:spPr>
      </p:pic>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7647" y="3847567"/>
            <a:ext cx="2000353" cy="67313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AutoShape 11"/>
          <p:cNvSpPr>
            <a:spLocks noChangeAspect="1" noChangeArrowheads="1" noTextEdit="1"/>
          </p:cNvSpPr>
          <p:nvPr/>
        </p:nvSpPr>
        <p:spPr bwMode="auto">
          <a:xfrm>
            <a:off x="768350" y="1491123"/>
            <a:ext cx="7607300" cy="285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700" name="Rectangle 52"/>
          <p:cNvSpPr>
            <a:spLocks noChangeArrowheads="1"/>
          </p:cNvSpPr>
          <p:nvPr/>
        </p:nvSpPr>
        <p:spPr bwMode="auto">
          <a:xfrm>
            <a:off x="1031875" y="2696409"/>
            <a:ext cx="6511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a:solidFill>
                  <a:schemeClr val="bg1"/>
                </a:solidFill>
              </a:rPr>
              <a:t>Option 01</a:t>
            </a:r>
          </a:p>
        </p:txBody>
      </p:sp>
      <p:sp>
        <p:nvSpPr>
          <p:cNvPr id="27701" name="Rectangle 53"/>
          <p:cNvSpPr>
            <a:spLocks noChangeArrowheads="1"/>
          </p:cNvSpPr>
          <p:nvPr/>
        </p:nvSpPr>
        <p:spPr bwMode="auto">
          <a:xfrm>
            <a:off x="1031875" y="4119753"/>
            <a:ext cx="6511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dirty="0">
                <a:solidFill>
                  <a:schemeClr val="bg1"/>
                </a:solidFill>
              </a:rPr>
              <a:t>Option 05</a:t>
            </a:r>
          </a:p>
        </p:txBody>
      </p:sp>
      <p:sp>
        <p:nvSpPr>
          <p:cNvPr id="27702" name="Rectangle 54"/>
          <p:cNvSpPr>
            <a:spLocks noChangeArrowheads="1"/>
          </p:cNvSpPr>
          <p:nvPr/>
        </p:nvSpPr>
        <p:spPr bwMode="auto">
          <a:xfrm>
            <a:off x="2944813" y="2696409"/>
            <a:ext cx="38664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dirty="0" smtClean="0">
                <a:solidFill>
                  <a:schemeClr val="bg1"/>
                </a:solidFill>
              </a:rPr>
              <a:t>p </a:t>
            </a:r>
            <a:r>
              <a:rPr lang="en-US" altLang="zh-CN" sz="900" dirty="0">
                <a:solidFill>
                  <a:schemeClr val="bg1"/>
                </a:solidFill>
              </a:rPr>
              <a:t>02</a:t>
            </a:r>
          </a:p>
        </p:txBody>
      </p:sp>
      <p:sp>
        <p:nvSpPr>
          <p:cNvPr id="27703" name="Rectangle 55"/>
          <p:cNvSpPr>
            <a:spLocks noChangeArrowheads="1"/>
          </p:cNvSpPr>
          <p:nvPr/>
        </p:nvSpPr>
        <p:spPr bwMode="auto">
          <a:xfrm>
            <a:off x="2944813" y="4133251"/>
            <a:ext cx="6511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dirty="0">
                <a:solidFill>
                  <a:schemeClr val="bg1"/>
                </a:solidFill>
              </a:rPr>
              <a:t>Option 06</a:t>
            </a:r>
          </a:p>
        </p:txBody>
      </p:sp>
      <p:sp>
        <p:nvSpPr>
          <p:cNvPr id="27704" name="Rectangle 56"/>
          <p:cNvSpPr>
            <a:spLocks noChangeArrowheads="1"/>
          </p:cNvSpPr>
          <p:nvPr/>
        </p:nvSpPr>
        <p:spPr bwMode="auto">
          <a:xfrm>
            <a:off x="4829175" y="2696409"/>
            <a:ext cx="6511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a:solidFill>
                  <a:schemeClr val="bg1"/>
                </a:solidFill>
              </a:rPr>
              <a:t>Option 03</a:t>
            </a:r>
          </a:p>
        </p:txBody>
      </p:sp>
      <p:sp>
        <p:nvSpPr>
          <p:cNvPr id="27705" name="Rectangle 57"/>
          <p:cNvSpPr>
            <a:spLocks noChangeArrowheads="1"/>
          </p:cNvSpPr>
          <p:nvPr/>
        </p:nvSpPr>
        <p:spPr bwMode="auto">
          <a:xfrm>
            <a:off x="4829175" y="4118166"/>
            <a:ext cx="6511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dirty="0">
                <a:solidFill>
                  <a:schemeClr val="bg1"/>
                </a:solidFill>
              </a:rPr>
              <a:t>Option 07</a:t>
            </a:r>
          </a:p>
        </p:txBody>
      </p:sp>
      <p:sp>
        <p:nvSpPr>
          <p:cNvPr id="27706" name="Rectangle 58"/>
          <p:cNvSpPr>
            <a:spLocks noChangeArrowheads="1"/>
          </p:cNvSpPr>
          <p:nvPr/>
        </p:nvSpPr>
        <p:spPr bwMode="auto">
          <a:xfrm>
            <a:off x="6738938" y="2696409"/>
            <a:ext cx="3642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dirty="0" smtClean="0">
                <a:solidFill>
                  <a:schemeClr val="bg1"/>
                </a:solidFill>
              </a:rPr>
              <a:t>t </a:t>
            </a:r>
            <a:r>
              <a:rPr lang="en-US" altLang="zh-CN" sz="900" dirty="0">
                <a:solidFill>
                  <a:schemeClr val="bg1"/>
                </a:solidFill>
              </a:rPr>
              <a:t>04</a:t>
            </a:r>
          </a:p>
        </p:txBody>
      </p:sp>
      <p:sp>
        <p:nvSpPr>
          <p:cNvPr id="27707" name="Rectangle 59"/>
          <p:cNvSpPr>
            <a:spLocks noChangeArrowheads="1"/>
          </p:cNvSpPr>
          <p:nvPr/>
        </p:nvSpPr>
        <p:spPr bwMode="auto">
          <a:xfrm>
            <a:off x="6738938" y="4117353"/>
            <a:ext cx="46358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dirty="0" err="1" smtClean="0">
                <a:solidFill>
                  <a:schemeClr val="bg1"/>
                </a:solidFill>
              </a:rPr>
              <a:t>Oo</a:t>
            </a:r>
            <a:r>
              <a:rPr lang="en-US" altLang="zh-CN" sz="900" dirty="0" smtClean="0">
                <a:solidFill>
                  <a:schemeClr val="bg1"/>
                </a:solidFill>
              </a:rPr>
              <a:t> </a:t>
            </a:r>
            <a:r>
              <a:rPr lang="en-US" altLang="zh-CN" sz="900" dirty="0">
                <a:solidFill>
                  <a:schemeClr val="bg1"/>
                </a:solidFill>
              </a:rPr>
              <a:t>08</a:t>
            </a:r>
          </a:p>
        </p:txBody>
      </p:sp>
      <p:sp>
        <p:nvSpPr>
          <p:cNvPr id="65" name="Text Box 42"/>
          <p:cNvSpPr txBox="1">
            <a:spLocks noChangeArrowheads="1"/>
          </p:cNvSpPr>
          <p:nvPr/>
        </p:nvSpPr>
        <p:spPr bwMode="auto">
          <a:xfrm>
            <a:off x="3433707" y="290122"/>
            <a:ext cx="22765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b="1" dirty="0">
                <a:solidFill>
                  <a:schemeClr val="accent2"/>
                </a:solidFill>
              </a:rPr>
              <a:t>制作和修改调研文档</a:t>
            </a:r>
            <a:endParaRPr lang="en-US" altLang="zh-CN" b="1" dirty="0">
              <a:solidFill>
                <a:schemeClr val="accent2"/>
              </a:solidFill>
            </a:endParaRPr>
          </a:p>
        </p:txBody>
      </p:sp>
      <p:cxnSp>
        <p:nvCxnSpPr>
          <p:cNvPr id="67" name="直接连接符 66"/>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6" y="951932"/>
            <a:ext cx="8704548" cy="39506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AutoShape 11"/>
          <p:cNvSpPr>
            <a:spLocks noChangeAspect="1" noChangeArrowheads="1" noTextEdit="1"/>
          </p:cNvSpPr>
          <p:nvPr/>
        </p:nvSpPr>
        <p:spPr bwMode="auto">
          <a:xfrm>
            <a:off x="768350" y="1491123"/>
            <a:ext cx="7607300" cy="285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700" name="Rectangle 52"/>
          <p:cNvSpPr>
            <a:spLocks noChangeArrowheads="1"/>
          </p:cNvSpPr>
          <p:nvPr/>
        </p:nvSpPr>
        <p:spPr bwMode="auto">
          <a:xfrm>
            <a:off x="1031875" y="2696409"/>
            <a:ext cx="6511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a:solidFill>
                  <a:schemeClr val="bg1"/>
                </a:solidFill>
              </a:rPr>
              <a:t>Option 01</a:t>
            </a:r>
          </a:p>
        </p:txBody>
      </p:sp>
      <p:sp>
        <p:nvSpPr>
          <p:cNvPr id="27701" name="Rectangle 53"/>
          <p:cNvSpPr>
            <a:spLocks noChangeArrowheads="1"/>
          </p:cNvSpPr>
          <p:nvPr/>
        </p:nvSpPr>
        <p:spPr bwMode="auto">
          <a:xfrm>
            <a:off x="1031875" y="4119753"/>
            <a:ext cx="6511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dirty="0">
                <a:solidFill>
                  <a:schemeClr val="bg1"/>
                </a:solidFill>
              </a:rPr>
              <a:t>Option 05</a:t>
            </a:r>
          </a:p>
        </p:txBody>
      </p:sp>
      <p:sp>
        <p:nvSpPr>
          <p:cNvPr id="27702" name="Rectangle 54"/>
          <p:cNvSpPr>
            <a:spLocks noChangeArrowheads="1"/>
          </p:cNvSpPr>
          <p:nvPr/>
        </p:nvSpPr>
        <p:spPr bwMode="auto">
          <a:xfrm>
            <a:off x="2944813" y="2696409"/>
            <a:ext cx="38664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dirty="0" smtClean="0">
                <a:solidFill>
                  <a:schemeClr val="bg1"/>
                </a:solidFill>
              </a:rPr>
              <a:t>p </a:t>
            </a:r>
            <a:r>
              <a:rPr lang="en-US" altLang="zh-CN" sz="900" dirty="0">
                <a:solidFill>
                  <a:schemeClr val="bg1"/>
                </a:solidFill>
              </a:rPr>
              <a:t>02</a:t>
            </a:r>
          </a:p>
        </p:txBody>
      </p:sp>
      <p:sp>
        <p:nvSpPr>
          <p:cNvPr id="27703" name="Rectangle 55"/>
          <p:cNvSpPr>
            <a:spLocks noChangeArrowheads="1"/>
          </p:cNvSpPr>
          <p:nvPr/>
        </p:nvSpPr>
        <p:spPr bwMode="auto">
          <a:xfrm>
            <a:off x="2944813" y="4133251"/>
            <a:ext cx="6511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dirty="0">
                <a:solidFill>
                  <a:schemeClr val="bg1"/>
                </a:solidFill>
              </a:rPr>
              <a:t>Option 06</a:t>
            </a:r>
          </a:p>
        </p:txBody>
      </p:sp>
      <p:sp>
        <p:nvSpPr>
          <p:cNvPr id="27704" name="Rectangle 56"/>
          <p:cNvSpPr>
            <a:spLocks noChangeArrowheads="1"/>
          </p:cNvSpPr>
          <p:nvPr/>
        </p:nvSpPr>
        <p:spPr bwMode="auto">
          <a:xfrm>
            <a:off x="4829175" y="2696409"/>
            <a:ext cx="6511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a:solidFill>
                  <a:schemeClr val="bg1"/>
                </a:solidFill>
              </a:rPr>
              <a:t>Option 03</a:t>
            </a:r>
          </a:p>
        </p:txBody>
      </p:sp>
      <p:sp>
        <p:nvSpPr>
          <p:cNvPr id="27705" name="Rectangle 57"/>
          <p:cNvSpPr>
            <a:spLocks noChangeArrowheads="1"/>
          </p:cNvSpPr>
          <p:nvPr/>
        </p:nvSpPr>
        <p:spPr bwMode="auto">
          <a:xfrm>
            <a:off x="4829175" y="4118166"/>
            <a:ext cx="65114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dirty="0">
                <a:solidFill>
                  <a:schemeClr val="bg1"/>
                </a:solidFill>
              </a:rPr>
              <a:t>Option 07</a:t>
            </a:r>
          </a:p>
        </p:txBody>
      </p:sp>
      <p:sp>
        <p:nvSpPr>
          <p:cNvPr id="27706" name="Rectangle 58"/>
          <p:cNvSpPr>
            <a:spLocks noChangeArrowheads="1"/>
          </p:cNvSpPr>
          <p:nvPr/>
        </p:nvSpPr>
        <p:spPr bwMode="auto">
          <a:xfrm>
            <a:off x="6738938" y="2696409"/>
            <a:ext cx="3642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dirty="0" smtClean="0">
                <a:solidFill>
                  <a:schemeClr val="bg1"/>
                </a:solidFill>
              </a:rPr>
              <a:t>t </a:t>
            </a:r>
            <a:r>
              <a:rPr lang="en-US" altLang="zh-CN" sz="900" dirty="0">
                <a:solidFill>
                  <a:schemeClr val="bg1"/>
                </a:solidFill>
              </a:rPr>
              <a:t>04</a:t>
            </a:r>
          </a:p>
        </p:txBody>
      </p:sp>
      <p:sp>
        <p:nvSpPr>
          <p:cNvPr id="27707" name="Rectangle 59"/>
          <p:cNvSpPr>
            <a:spLocks noChangeArrowheads="1"/>
          </p:cNvSpPr>
          <p:nvPr/>
        </p:nvSpPr>
        <p:spPr bwMode="auto">
          <a:xfrm>
            <a:off x="6738938" y="4117353"/>
            <a:ext cx="46358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None/>
            </a:pPr>
            <a:r>
              <a:rPr lang="en-US" altLang="zh-CN" sz="900" dirty="0" err="1" smtClean="0">
                <a:solidFill>
                  <a:schemeClr val="bg1"/>
                </a:solidFill>
              </a:rPr>
              <a:t>Oo</a:t>
            </a:r>
            <a:r>
              <a:rPr lang="en-US" altLang="zh-CN" sz="900" dirty="0" smtClean="0">
                <a:solidFill>
                  <a:schemeClr val="bg1"/>
                </a:solidFill>
              </a:rPr>
              <a:t> </a:t>
            </a:r>
            <a:r>
              <a:rPr lang="en-US" altLang="zh-CN" sz="900" dirty="0">
                <a:solidFill>
                  <a:schemeClr val="bg1"/>
                </a:solidFill>
              </a:rPr>
              <a:t>08</a:t>
            </a:r>
          </a:p>
        </p:txBody>
      </p:sp>
      <p:sp>
        <p:nvSpPr>
          <p:cNvPr id="65" name="Text Box 42"/>
          <p:cNvSpPr txBox="1">
            <a:spLocks noChangeArrowheads="1"/>
          </p:cNvSpPr>
          <p:nvPr/>
        </p:nvSpPr>
        <p:spPr bwMode="auto">
          <a:xfrm>
            <a:off x="3433707" y="290122"/>
            <a:ext cx="22765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b="1" dirty="0">
                <a:solidFill>
                  <a:schemeClr val="accent2"/>
                </a:solidFill>
              </a:rPr>
              <a:t>制作和修改调研文档</a:t>
            </a:r>
            <a:endParaRPr lang="en-US" altLang="zh-CN" b="1" dirty="0">
              <a:solidFill>
                <a:schemeClr val="accent2"/>
              </a:solidFill>
            </a:endParaRPr>
          </a:p>
        </p:txBody>
      </p:sp>
      <p:cxnSp>
        <p:nvCxnSpPr>
          <p:cNvPr id="67" name="直接连接符 66"/>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906693"/>
            <a:ext cx="6264696" cy="4041095"/>
          </a:xfrm>
          <a:prstGeom prst="rect">
            <a:avLst/>
          </a:prstGeom>
        </p:spPr>
      </p:pic>
    </p:spTree>
    <p:extLst>
      <p:ext uri="{BB962C8B-B14F-4D97-AF65-F5344CB8AC3E}">
        <p14:creationId xmlns:p14="http://schemas.microsoft.com/office/powerpoint/2010/main" val="3623615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4" y="793231"/>
            <a:ext cx="9095824" cy="3916022"/>
          </a:xfrm>
          <a:prstGeom prst="rect">
            <a:avLst/>
          </a:prstGeom>
        </p:spPr>
      </p:pic>
      <p:sp>
        <p:nvSpPr>
          <p:cNvPr id="22540" name="Rectangle 12"/>
          <p:cNvSpPr>
            <a:spLocks noChangeArrowheads="1"/>
          </p:cNvSpPr>
          <p:nvPr/>
        </p:nvSpPr>
        <p:spPr bwMode="auto">
          <a:xfrm>
            <a:off x="11664" y="137856"/>
            <a:ext cx="9145588" cy="514509"/>
          </a:xfrm>
          <a:prstGeom prst="rect">
            <a:avLst/>
          </a:prstGeom>
          <a:solidFill>
            <a:schemeClr val="accent2"/>
          </a:solidFill>
          <a:ln>
            <a:noFill/>
          </a:ln>
        </p:spPr>
        <p:txBody>
          <a:bodyPr/>
          <a:lstStyle/>
          <a:p>
            <a:endParaRPr lang="zh-CN" altLang="en-US"/>
          </a:p>
        </p:txBody>
      </p:sp>
      <p:grpSp>
        <p:nvGrpSpPr>
          <p:cNvPr id="22542" name="Group 14"/>
          <p:cNvGrpSpPr/>
          <p:nvPr/>
        </p:nvGrpSpPr>
        <p:grpSpPr bwMode="auto">
          <a:xfrm>
            <a:off x="569914" y="2685292"/>
            <a:ext cx="211137" cy="273134"/>
            <a:chOff x="0" y="0"/>
            <a:chExt cx="133" cy="172"/>
          </a:xfrm>
        </p:grpSpPr>
        <p:sp>
          <p:nvSpPr>
            <p:cNvPr id="22543" name="Freeform 15"/>
            <p:cNvSpPr/>
            <p:nvPr/>
          </p:nvSpPr>
          <p:spPr bwMode="auto">
            <a:xfrm>
              <a:off x="0" y="0"/>
              <a:ext cx="133" cy="172"/>
            </a:xfrm>
            <a:custGeom>
              <a:avLst/>
              <a:gdLst>
                <a:gd name="T0" fmla="*/ 26 w 118"/>
                <a:gd name="T1" fmla="*/ 139 h 152"/>
                <a:gd name="T2" fmla="*/ 13 w 118"/>
                <a:gd name="T3" fmla="*/ 139 h 152"/>
                <a:gd name="T4" fmla="*/ 13 w 118"/>
                <a:gd name="T5" fmla="*/ 13 h 152"/>
                <a:gd name="T6" fmla="*/ 112 w 118"/>
                <a:gd name="T7" fmla="*/ 13 h 152"/>
                <a:gd name="T8" fmla="*/ 118 w 118"/>
                <a:gd name="T9" fmla="*/ 6 h 152"/>
                <a:gd name="T10" fmla="*/ 112 w 118"/>
                <a:gd name="T11" fmla="*/ 0 h 152"/>
                <a:gd name="T12" fmla="*/ 7 w 118"/>
                <a:gd name="T13" fmla="*/ 0 h 152"/>
                <a:gd name="T14" fmla="*/ 0 w 118"/>
                <a:gd name="T15" fmla="*/ 6 h 152"/>
                <a:gd name="T16" fmla="*/ 0 w 118"/>
                <a:gd name="T17" fmla="*/ 145 h 152"/>
                <a:gd name="T18" fmla="*/ 7 w 118"/>
                <a:gd name="T19" fmla="*/ 152 h 152"/>
                <a:gd name="T20" fmla="*/ 26 w 118"/>
                <a:gd name="T21" fmla="*/ 152 h 152"/>
                <a:gd name="T22" fmla="*/ 33 w 118"/>
                <a:gd name="T23" fmla="*/ 145 h 152"/>
                <a:gd name="T24" fmla="*/ 26 w 118"/>
                <a:gd name="T25" fmla="*/ 1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52">
                  <a:moveTo>
                    <a:pt x="26" y="139"/>
                  </a:moveTo>
                  <a:cubicBezTo>
                    <a:pt x="13" y="139"/>
                    <a:pt x="13" y="139"/>
                    <a:pt x="13" y="139"/>
                  </a:cubicBezTo>
                  <a:cubicBezTo>
                    <a:pt x="13" y="13"/>
                    <a:pt x="13" y="13"/>
                    <a:pt x="13" y="13"/>
                  </a:cubicBezTo>
                  <a:cubicBezTo>
                    <a:pt x="112" y="13"/>
                    <a:pt x="112" y="13"/>
                    <a:pt x="112" y="13"/>
                  </a:cubicBezTo>
                  <a:cubicBezTo>
                    <a:pt x="115" y="13"/>
                    <a:pt x="118" y="10"/>
                    <a:pt x="118" y="6"/>
                  </a:cubicBezTo>
                  <a:cubicBezTo>
                    <a:pt x="118" y="3"/>
                    <a:pt x="115" y="0"/>
                    <a:pt x="112" y="0"/>
                  </a:cubicBezTo>
                  <a:cubicBezTo>
                    <a:pt x="7" y="0"/>
                    <a:pt x="7" y="0"/>
                    <a:pt x="7" y="0"/>
                  </a:cubicBezTo>
                  <a:cubicBezTo>
                    <a:pt x="3" y="0"/>
                    <a:pt x="0" y="3"/>
                    <a:pt x="0" y="6"/>
                  </a:cubicBezTo>
                  <a:cubicBezTo>
                    <a:pt x="0" y="145"/>
                    <a:pt x="0" y="145"/>
                    <a:pt x="0" y="145"/>
                  </a:cubicBezTo>
                  <a:cubicBezTo>
                    <a:pt x="0" y="149"/>
                    <a:pt x="3" y="152"/>
                    <a:pt x="7" y="152"/>
                  </a:cubicBezTo>
                  <a:cubicBezTo>
                    <a:pt x="26" y="152"/>
                    <a:pt x="26" y="152"/>
                    <a:pt x="26" y="152"/>
                  </a:cubicBezTo>
                  <a:cubicBezTo>
                    <a:pt x="30" y="152"/>
                    <a:pt x="33" y="149"/>
                    <a:pt x="33" y="145"/>
                  </a:cubicBezTo>
                  <a:cubicBezTo>
                    <a:pt x="33" y="142"/>
                    <a:pt x="30" y="139"/>
                    <a:pt x="26"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4" name="Freeform 16"/>
            <p:cNvSpPr/>
            <p:nvPr/>
          </p:nvSpPr>
          <p:spPr bwMode="auto">
            <a:xfrm>
              <a:off x="84" y="100"/>
              <a:ext cx="49" cy="72"/>
            </a:xfrm>
            <a:custGeom>
              <a:avLst/>
              <a:gdLst>
                <a:gd name="T0" fmla="*/ 38 w 44"/>
                <a:gd name="T1" fmla="*/ 0 h 63"/>
                <a:gd name="T2" fmla="*/ 31 w 44"/>
                <a:gd name="T3" fmla="*/ 6 h 63"/>
                <a:gd name="T4" fmla="*/ 31 w 44"/>
                <a:gd name="T5" fmla="*/ 50 h 63"/>
                <a:gd name="T6" fmla="*/ 7 w 44"/>
                <a:gd name="T7" fmla="*/ 50 h 63"/>
                <a:gd name="T8" fmla="*/ 0 w 44"/>
                <a:gd name="T9" fmla="*/ 56 h 63"/>
                <a:gd name="T10" fmla="*/ 7 w 44"/>
                <a:gd name="T11" fmla="*/ 63 h 63"/>
                <a:gd name="T12" fmla="*/ 38 w 44"/>
                <a:gd name="T13" fmla="*/ 63 h 63"/>
                <a:gd name="T14" fmla="*/ 42 w 44"/>
                <a:gd name="T15" fmla="*/ 61 h 63"/>
                <a:gd name="T16" fmla="*/ 44 w 44"/>
                <a:gd name="T17" fmla="*/ 56 h 63"/>
                <a:gd name="T18" fmla="*/ 44 w 44"/>
                <a:gd name="T19" fmla="*/ 6 h 63"/>
                <a:gd name="T20" fmla="*/ 38 w 44"/>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3">
                  <a:moveTo>
                    <a:pt x="38" y="0"/>
                  </a:moveTo>
                  <a:cubicBezTo>
                    <a:pt x="34" y="0"/>
                    <a:pt x="31" y="3"/>
                    <a:pt x="31" y="6"/>
                  </a:cubicBezTo>
                  <a:cubicBezTo>
                    <a:pt x="31" y="50"/>
                    <a:pt x="31" y="50"/>
                    <a:pt x="31" y="50"/>
                  </a:cubicBezTo>
                  <a:cubicBezTo>
                    <a:pt x="7" y="50"/>
                    <a:pt x="7" y="50"/>
                    <a:pt x="7" y="50"/>
                  </a:cubicBezTo>
                  <a:cubicBezTo>
                    <a:pt x="3" y="50"/>
                    <a:pt x="0" y="53"/>
                    <a:pt x="0" y="56"/>
                  </a:cubicBezTo>
                  <a:cubicBezTo>
                    <a:pt x="0" y="60"/>
                    <a:pt x="3" y="63"/>
                    <a:pt x="7" y="63"/>
                  </a:cubicBezTo>
                  <a:cubicBezTo>
                    <a:pt x="38" y="63"/>
                    <a:pt x="38" y="63"/>
                    <a:pt x="38" y="63"/>
                  </a:cubicBezTo>
                  <a:cubicBezTo>
                    <a:pt x="39" y="63"/>
                    <a:pt x="41" y="62"/>
                    <a:pt x="42" y="61"/>
                  </a:cubicBezTo>
                  <a:cubicBezTo>
                    <a:pt x="43" y="60"/>
                    <a:pt x="44" y="58"/>
                    <a:pt x="44" y="56"/>
                  </a:cubicBezTo>
                  <a:cubicBezTo>
                    <a:pt x="44" y="6"/>
                    <a:pt x="44" y="6"/>
                    <a:pt x="44" y="6"/>
                  </a:cubicBezTo>
                  <a:cubicBezTo>
                    <a:pt x="44" y="3"/>
                    <a:pt x="41" y="0"/>
                    <a:pt x="3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5" name="Freeform 17"/>
            <p:cNvSpPr>
              <a:spLocks noEditPoints="1"/>
            </p:cNvSpPr>
            <p:nvPr/>
          </p:nvSpPr>
          <p:spPr bwMode="auto">
            <a:xfrm>
              <a:off x="47" y="35"/>
              <a:ext cx="84" cy="122"/>
            </a:xfrm>
            <a:custGeom>
              <a:avLst/>
              <a:gdLst>
                <a:gd name="T0" fmla="*/ 64 w 74"/>
                <a:gd name="T1" fmla="*/ 2 h 108"/>
                <a:gd name="T2" fmla="*/ 57 w 74"/>
                <a:gd name="T3" fmla="*/ 0 h 108"/>
                <a:gd name="T4" fmla="*/ 43 w 74"/>
                <a:gd name="T5" fmla="*/ 8 h 108"/>
                <a:gd name="T6" fmla="*/ 1 w 74"/>
                <a:gd name="T7" fmla="*/ 81 h 108"/>
                <a:gd name="T8" fmla="*/ 0 w 74"/>
                <a:gd name="T9" fmla="*/ 85 h 108"/>
                <a:gd name="T10" fmla="*/ 1 w 74"/>
                <a:gd name="T11" fmla="*/ 101 h 108"/>
                <a:gd name="T12" fmla="*/ 4 w 74"/>
                <a:gd name="T13" fmla="*/ 107 h 108"/>
                <a:gd name="T14" fmla="*/ 7 w 74"/>
                <a:gd name="T15" fmla="*/ 108 h 108"/>
                <a:gd name="T16" fmla="*/ 10 w 74"/>
                <a:gd name="T17" fmla="*/ 107 h 108"/>
                <a:gd name="T18" fmla="*/ 25 w 74"/>
                <a:gd name="T19" fmla="*/ 99 h 108"/>
                <a:gd name="T20" fmla="*/ 28 w 74"/>
                <a:gd name="T21" fmla="*/ 96 h 108"/>
                <a:gd name="T22" fmla="*/ 70 w 74"/>
                <a:gd name="T23" fmla="*/ 23 h 108"/>
                <a:gd name="T24" fmla="*/ 64 w 74"/>
                <a:gd name="T25" fmla="*/ 2 h 108"/>
                <a:gd name="T26" fmla="*/ 59 w 74"/>
                <a:gd name="T27" fmla="*/ 17 h 108"/>
                <a:gd name="T28" fmla="*/ 17 w 74"/>
                <a:gd name="T29" fmla="*/ 88 h 108"/>
                <a:gd name="T30" fmla="*/ 13 w 74"/>
                <a:gd name="T31" fmla="*/ 90 h 108"/>
                <a:gd name="T32" fmla="*/ 13 w 74"/>
                <a:gd name="T33" fmla="*/ 86 h 108"/>
                <a:gd name="T34" fmla="*/ 55 w 74"/>
                <a:gd name="T35" fmla="*/ 15 h 108"/>
                <a:gd name="T36" fmla="*/ 58 w 74"/>
                <a:gd name="T37" fmla="*/ 14 h 108"/>
                <a:gd name="T38" fmla="*/ 59 w 74"/>
                <a:gd name="T39" fmla="*/ 1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108">
                  <a:moveTo>
                    <a:pt x="64" y="2"/>
                  </a:moveTo>
                  <a:cubicBezTo>
                    <a:pt x="62" y="1"/>
                    <a:pt x="59" y="0"/>
                    <a:pt x="57" y="0"/>
                  </a:cubicBezTo>
                  <a:cubicBezTo>
                    <a:pt x="51" y="0"/>
                    <a:pt x="46" y="3"/>
                    <a:pt x="43" y="8"/>
                  </a:cubicBezTo>
                  <a:cubicBezTo>
                    <a:pt x="1" y="81"/>
                    <a:pt x="1" y="81"/>
                    <a:pt x="1" y="81"/>
                  </a:cubicBezTo>
                  <a:cubicBezTo>
                    <a:pt x="0" y="82"/>
                    <a:pt x="0" y="83"/>
                    <a:pt x="0" y="85"/>
                  </a:cubicBezTo>
                  <a:cubicBezTo>
                    <a:pt x="1" y="101"/>
                    <a:pt x="1" y="101"/>
                    <a:pt x="1" y="101"/>
                  </a:cubicBezTo>
                  <a:cubicBezTo>
                    <a:pt x="1" y="104"/>
                    <a:pt x="2" y="106"/>
                    <a:pt x="4" y="107"/>
                  </a:cubicBezTo>
                  <a:cubicBezTo>
                    <a:pt x="5" y="107"/>
                    <a:pt x="6" y="108"/>
                    <a:pt x="7" y="108"/>
                  </a:cubicBezTo>
                  <a:cubicBezTo>
                    <a:pt x="8" y="108"/>
                    <a:pt x="9" y="107"/>
                    <a:pt x="10" y="107"/>
                  </a:cubicBezTo>
                  <a:cubicBezTo>
                    <a:pt x="25" y="99"/>
                    <a:pt x="25" y="99"/>
                    <a:pt x="25" y="99"/>
                  </a:cubicBezTo>
                  <a:cubicBezTo>
                    <a:pt x="26" y="98"/>
                    <a:pt x="27" y="98"/>
                    <a:pt x="28" y="96"/>
                  </a:cubicBezTo>
                  <a:cubicBezTo>
                    <a:pt x="70" y="23"/>
                    <a:pt x="70" y="23"/>
                    <a:pt x="70" y="23"/>
                  </a:cubicBezTo>
                  <a:cubicBezTo>
                    <a:pt x="74" y="16"/>
                    <a:pt x="72" y="7"/>
                    <a:pt x="64" y="2"/>
                  </a:cubicBezTo>
                  <a:close/>
                  <a:moveTo>
                    <a:pt x="59" y="17"/>
                  </a:moveTo>
                  <a:cubicBezTo>
                    <a:pt x="17" y="88"/>
                    <a:pt x="17" y="88"/>
                    <a:pt x="17" y="88"/>
                  </a:cubicBezTo>
                  <a:cubicBezTo>
                    <a:pt x="13" y="90"/>
                    <a:pt x="13" y="90"/>
                    <a:pt x="13" y="90"/>
                  </a:cubicBezTo>
                  <a:cubicBezTo>
                    <a:pt x="13" y="86"/>
                    <a:pt x="13" y="86"/>
                    <a:pt x="13" y="86"/>
                  </a:cubicBezTo>
                  <a:cubicBezTo>
                    <a:pt x="55" y="15"/>
                    <a:pt x="55" y="15"/>
                    <a:pt x="55" y="15"/>
                  </a:cubicBezTo>
                  <a:cubicBezTo>
                    <a:pt x="55" y="14"/>
                    <a:pt x="57" y="13"/>
                    <a:pt x="58" y="14"/>
                  </a:cubicBezTo>
                  <a:cubicBezTo>
                    <a:pt x="59" y="14"/>
                    <a:pt x="59" y="16"/>
                    <a:pt x="59"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6" name="Freeform 18"/>
            <p:cNvSpPr/>
            <p:nvPr/>
          </p:nvSpPr>
          <p:spPr bwMode="auto">
            <a:xfrm>
              <a:off x="25" y="48"/>
              <a:ext cx="52" cy="15"/>
            </a:xfrm>
            <a:custGeom>
              <a:avLst/>
              <a:gdLst>
                <a:gd name="T0" fmla="*/ 46 w 46"/>
                <a:gd name="T1" fmla="*/ 7 h 13"/>
                <a:gd name="T2" fmla="*/ 39 w 46"/>
                <a:gd name="T3" fmla="*/ 0 h 13"/>
                <a:gd name="T4" fmla="*/ 6 w 46"/>
                <a:gd name="T5" fmla="*/ 0 h 13"/>
                <a:gd name="T6" fmla="*/ 0 w 46"/>
                <a:gd name="T7" fmla="*/ 7 h 13"/>
                <a:gd name="T8" fmla="*/ 6 w 46"/>
                <a:gd name="T9" fmla="*/ 13 h 13"/>
                <a:gd name="T10" fmla="*/ 39 w 46"/>
                <a:gd name="T11" fmla="*/ 13 h 13"/>
                <a:gd name="T12" fmla="*/ 46 w 46"/>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46" h="13">
                  <a:moveTo>
                    <a:pt x="46" y="7"/>
                  </a:moveTo>
                  <a:cubicBezTo>
                    <a:pt x="46" y="3"/>
                    <a:pt x="43" y="0"/>
                    <a:pt x="39" y="0"/>
                  </a:cubicBezTo>
                  <a:cubicBezTo>
                    <a:pt x="6" y="0"/>
                    <a:pt x="6" y="0"/>
                    <a:pt x="6" y="0"/>
                  </a:cubicBezTo>
                  <a:cubicBezTo>
                    <a:pt x="3" y="0"/>
                    <a:pt x="0" y="3"/>
                    <a:pt x="0" y="7"/>
                  </a:cubicBezTo>
                  <a:cubicBezTo>
                    <a:pt x="0" y="10"/>
                    <a:pt x="3" y="13"/>
                    <a:pt x="6" y="13"/>
                  </a:cubicBezTo>
                  <a:cubicBezTo>
                    <a:pt x="39" y="13"/>
                    <a:pt x="39" y="13"/>
                    <a:pt x="39" y="13"/>
                  </a:cubicBezTo>
                  <a:cubicBezTo>
                    <a:pt x="43" y="13"/>
                    <a:pt x="46" y="10"/>
                    <a:pt x="4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7" name="Freeform 19"/>
            <p:cNvSpPr/>
            <p:nvPr/>
          </p:nvSpPr>
          <p:spPr bwMode="auto">
            <a:xfrm>
              <a:off x="25" y="78"/>
              <a:ext cx="33" cy="14"/>
            </a:xfrm>
            <a:custGeom>
              <a:avLst/>
              <a:gdLst>
                <a:gd name="T0" fmla="*/ 6 w 29"/>
                <a:gd name="T1" fmla="*/ 0 h 13"/>
                <a:gd name="T2" fmla="*/ 0 w 29"/>
                <a:gd name="T3" fmla="*/ 6 h 13"/>
                <a:gd name="T4" fmla="*/ 6 w 29"/>
                <a:gd name="T5" fmla="*/ 13 h 13"/>
                <a:gd name="T6" fmla="*/ 23 w 29"/>
                <a:gd name="T7" fmla="*/ 13 h 13"/>
                <a:gd name="T8" fmla="*/ 29 w 29"/>
                <a:gd name="T9" fmla="*/ 6 h 13"/>
                <a:gd name="T10" fmla="*/ 23 w 29"/>
                <a:gd name="T11" fmla="*/ 0 h 13"/>
                <a:gd name="T12" fmla="*/ 6 w 2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9" h="13">
                  <a:moveTo>
                    <a:pt x="6" y="0"/>
                  </a:moveTo>
                  <a:cubicBezTo>
                    <a:pt x="3" y="0"/>
                    <a:pt x="0" y="2"/>
                    <a:pt x="0" y="6"/>
                  </a:cubicBezTo>
                  <a:cubicBezTo>
                    <a:pt x="0" y="10"/>
                    <a:pt x="3" y="13"/>
                    <a:pt x="6" y="13"/>
                  </a:cubicBezTo>
                  <a:cubicBezTo>
                    <a:pt x="23" y="13"/>
                    <a:pt x="23" y="13"/>
                    <a:pt x="23" y="13"/>
                  </a:cubicBezTo>
                  <a:cubicBezTo>
                    <a:pt x="27" y="13"/>
                    <a:pt x="29" y="10"/>
                    <a:pt x="29" y="6"/>
                  </a:cubicBezTo>
                  <a:cubicBezTo>
                    <a:pt x="29" y="2"/>
                    <a:pt x="27" y="0"/>
                    <a:pt x="23" y="0"/>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557" name="Rectangle 29"/>
          <p:cNvSpPr>
            <a:spLocks noChangeArrowheads="1"/>
          </p:cNvSpPr>
          <p:nvPr/>
        </p:nvSpPr>
        <p:spPr bwMode="auto">
          <a:xfrm>
            <a:off x="7779308" y="3981092"/>
            <a:ext cx="2132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Arial" charset="0"/>
              <a:buNone/>
            </a:pPr>
            <a:r>
              <a:rPr lang="en-US" altLang="zh-CN" sz="800" dirty="0">
                <a:solidFill>
                  <a:schemeClr val="bg1"/>
                </a:solidFill>
                <a:latin typeface="微软雅黑" pitchFamily="34" charset="-122"/>
                <a:ea typeface="微软雅黑" pitchFamily="34" charset="-122"/>
              </a:rPr>
              <a:t>85%</a:t>
            </a:r>
            <a:endParaRPr lang="en-US" altLang="zh-CN" sz="800" dirty="0">
              <a:solidFill>
                <a:schemeClr val="bg1"/>
              </a:solidFill>
            </a:endParaRPr>
          </a:p>
        </p:txBody>
      </p:sp>
      <p:sp>
        <p:nvSpPr>
          <p:cNvPr id="22566" name="Line 38"/>
          <p:cNvSpPr>
            <a:spLocks noChangeShapeType="1"/>
          </p:cNvSpPr>
          <p:nvPr/>
        </p:nvSpPr>
        <p:spPr bwMode="auto">
          <a:xfrm>
            <a:off x="890588" y="2680528"/>
            <a:ext cx="0" cy="282662"/>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Text Box 42"/>
          <p:cNvSpPr txBox="1">
            <a:spLocks noChangeArrowheads="1"/>
          </p:cNvSpPr>
          <p:nvPr/>
        </p:nvSpPr>
        <p:spPr bwMode="auto">
          <a:xfrm>
            <a:off x="3782361" y="123478"/>
            <a:ext cx="15792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b="1" dirty="0" smtClean="0">
                <a:solidFill>
                  <a:schemeClr val="bg1"/>
                </a:solidFill>
              </a:rPr>
              <a:t>制作需求文档</a:t>
            </a:r>
            <a:endParaRPr lang="en-US" altLang="zh-CN" b="1" dirty="0">
              <a:solidFill>
                <a:schemeClr val="bg1"/>
              </a:solidFill>
            </a:endParaRPr>
          </a:p>
        </p:txBody>
      </p:sp>
      <p:cxnSp>
        <p:nvCxnSpPr>
          <p:cNvPr id="38" name="直接连接符 37"/>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p:nvPr/>
        </p:nvGrpSpPr>
        <p:grpSpPr bwMode="auto">
          <a:xfrm>
            <a:off x="2409825" y="1491123"/>
            <a:ext cx="4324350" cy="2913961"/>
            <a:chOff x="0" y="0"/>
            <a:chExt cx="2724" cy="1835"/>
          </a:xfrm>
        </p:grpSpPr>
        <p:sp>
          <p:nvSpPr>
            <p:cNvPr id="34819" name="Oval 3"/>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4820" name="Group 4"/>
            <p:cNvGrpSpPr/>
            <p:nvPr/>
          </p:nvGrpSpPr>
          <p:grpSpPr bwMode="auto">
            <a:xfrm>
              <a:off x="240" y="0"/>
              <a:ext cx="2246" cy="1810"/>
              <a:chOff x="0" y="0"/>
              <a:chExt cx="2556" cy="1958"/>
            </a:xfrm>
          </p:grpSpPr>
          <p:pic>
            <p:nvPicPr>
              <p:cNvPr id="34821" name="Picture 5" descr="apple icons"/>
              <p:cNvPicPr>
                <a:picLocks noChangeAspect="1" noChangeArrowheads="1"/>
              </p:cNvPicPr>
              <p:nvPr/>
            </p:nvPicPr>
            <p:blipFill>
              <a:blip r:embed="rId2" cstate="print"/>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6" descr="13"/>
              <p:cNvSpPr>
                <a:spLocks noChangeArrowheads="1"/>
              </p:cNvSpPr>
              <p:nvPr/>
            </p:nvSpPr>
            <p:spPr bwMode="auto">
              <a:xfrm>
                <a:off x="99" y="100"/>
                <a:ext cx="2358" cy="1336"/>
              </a:xfrm>
              <a:prstGeom prst="rect">
                <a:avLst/>
              </a:prstGeom>
              <a:blipFill dpi="0" rotWithShape="1">
                <a:blip r:embed="rId3" cstate="print"/>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34864" name="Group 48"/>
          <p:cNvGrpSpPr/>
          <p:nvPr/>
        </p:nvGrpSpPr>
        <p:grpSpPr bwMode="auto">
          <a:xfrm>
            <a:off x="7013575" y="3747323"/>
            <a:ext cx="207963" cy="1507003"/>
            <a:chOff x="3740" y="2290"/>
            <a:chExt cx="131" cy="949"/>
          </a:xfrm>
        </p:grpSpPr>
        <p:sp>
          <p:nvSpPr>
            <p:cNvPr id="34834" name="Line 18"/>
            <p:cNvSpPr>
              <a:spLocks noChangeShapeType="1"/>
            </p:cNvSpPr>
            <p:nvPr/>
          </p:nvSpPr>
          <p:spPr bwMode="auto">
            <a:xfrm flipV="1">
              <a:off x="3806" y="2422"/>
              <a:ext cx="0" cy="817"/>
            </a:xfrm>
            <a:prstGeom prst="line">
              <a:avLst/>
            </a:prstGeom>
            <a:noFill/>
            <a:ln w="6350">
              <a:solidFill>
                <a:srgbClr val="FF910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35" name="Oval 19"/>
            <p:cNvSpPr>
              <a:spLocks noChangeArrowheads="1"/>
            </p:cNvSpPr>
            <p:nvPr/>
          </p:nvSpPr>
          <p:spPr bwMode="auto">
            <a:xfrm>
              <a:off x="3762" y="2311"/>
              <a:ext cx="89" cy="89"/>
            </a:xfrm>
            <a:prstGeom prst="ellipse">
              <a:avLst/>
            </a:prstGeom>
            <a:solidFill>
              <a:srgbClr val="FF9101"/>
            </a:solidFill>
            <a:ln w="9525">
              <a:solidFill>
                <a:srgbClr val="FF9101"/>
              </a:solidFill>
              <a:round/>
            </a:ln>
          </p:spPr>
          <p:txBody>
            <a:bodyPr/>
            <a:lstStyle/>
            <a:p>
              <a:endParaRPr lang="zh-CN" altLang="en-US"/>
            </a:p>
          </p:txBody>
        </p:sp>
        <p:sp>
          <p:nvSpPr>
            <p:cNvPr id="34836" name="Oval 20"/>
            <p:cNvSpPr>
              <a:spLocks noChangeArrowheads="1"/>
            </p:cNvSpPr>
            <p:nvPr/>
          </p:nvSpPr>
          <p:spPr bwMode="auto">
            <a:xfrm>
              <a:off x="3740" y="2290"/>
              <a:ext cx="131" cy="132"/>
            </a:xfrm>
            <a:prstGeom prst="ellipse">
              <a:avLst/>
            </a:prstGeom>
            <a:noFill/>
            <a:ln w="6350">
              <a:solidFill>
                <a:srgbClr val="FF910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4837" name="Freeform 21"/>
          <p:cNvSpPr/>
          <p:nvPr/>
        </p:nvSpPr>
        <p:spPr bwMode="auto">
          <a:xfrm>
            <a:off x="6511926" y="3085154"/>
            <a:ext cx="1211263" cy="587556"/>
          </a:xfrm>
          <a:custGeom>
            <a:avLst/>
            <a:gdLst>
              <a:gd name="T0" fmla="*/ 465 w 488"/>
              <a:gd name="T1" fmla="*/ 0 h 237"/>
              <a:gd name="T2" fmla="*/ 23 w 488"/>
              <a:gd name="T3" fmla="*/ 0 h 237"/>
              <a:gd name="T4" fmla="*/ 0 w 488"/>
              <a:gd name="T5" fmla="*/ 22 h 237"/>
              <a:gd name="T6" fmla="*/ 0 w 488"/>
              <a:gd name="T7" fmla="*/ 184 h 237"/>
              <a:gd name="T8" fmla="*/ 23 w 488"/>
              <a:gd name="T9" fmla="*/ 207 h 237"/>
              <a:gd name="T10" fmla="*/ 227 w 488"/>
              <a:gd name="T11" fmla="*/ 207 h 237"/>
              <a:gd name="T12" fmla="*/ 235 w 488"/>
              <a:gd name="T13" fmla="*/ 220 h 237"/>
              <a:gd name="T14" fmla="*/ 244 w 488"/>
              <a:gd name="T15" fmla="*/ 237 h 237"/>
              <a:gd name="T16" fmla="*/ 254 w 488"/>
              <a:gd name="T17" fmla="*/ 220 h 237"/>
              <a:gd name="T18" fmla="*/ 262 w 488"/>
              <a:gd name="T19" fmla="*/ 207 h 237"/>
              <a:gd name="T20" fmla="*/ 465 w 488"/>
              <a:gd name="T21" fmla="*/ 207 h 237"/>
              <a:gd name="T22" fmla="*/ 488 w 488"/>
              <a:gd name="T23" fmla="*/ 184 h 237"/>
              <a:gd name="T24" fmla="*/ 488 w 488"/>
              <a:gd name="T25" fmla="*/ 22 h 237"/>
              <a:gd name="T26" fmla="*/ 465 w 488"/>
              <a:gd name="T2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8" h="237">
                <a:moveTo>
                  <a:pt x="465" y="0"/>
                </a:moveTo>
                <a:cubicBezTo>
                  <a:pt x="23" y="0"/>
                  <a:pt x="23" y="0"/>
                  <a:pt x="23" y="0"/>
                </a:cubicBezTo>
                <a:cubicBezTo>
                  <a:pt x="10" y="0"/>
                  <a:pt x="0" y="10"/>
                  <a:pt x="0" y="22"/>
                </a:cubicBezTo>
                <a:cubicBezTo>
                  <a:pt x="0" y="184"/>
                  <a:pt x="0" y="184"/>
                  <a:pt x="0" y="184"/>
                </a:cubicBezTo>
                <a:cubicBezTo>
                  <a:pt x="0" y="197"/>
                  <a:pt x="10" y="207"/>
                  <a:pt x="23" y="207"/>
                </a:cubicBezTo>
                <a:cubicBezTo>
                  <a:pt x="227" y="207"/>
                  <a:pt x="227" y="207"/>
                  <a:pt x="227" y="207"/>
                </a:cubicBezTo>
                <a:cubicBezTo>
                  <a:pt x="235" y="220"/>
                  <a:pt x="235" y="220"/>
                  <a:pt x="235" y="220"/>
                </a:cubicBezTo>
                <a:cubicBezTo>
                  <a:pt x="244" y="237"/>
                  <a:pt x="244" y="237"/>
                  <a:pt x="244" y="237"/>
                </a:cubicBezTo>
                <a:cubicBezTo>
                  <a:pt x="254" y="220"/>
                  <a:pt x="254" y="220"/>
                  <a:pt x="254" y="220"/>
                </a:cubicBezTo>
                <a:cubicBezTo>
                  <a:pt x="262" y="207"/>
                  <a:pt x="262" y="207"/>
                  <a:pt x="262" y="207"/>
                </a:cubicBezTo>
                <a:cubicBezTo>
                  <a:pt x="465" y="207"/>
                  <a:pt x="465" y="207"/>
                  <a:pt x="465" y="207"/>
                </a:cubicBezTo>
                <a:cubicBezTo>
                  <a:pt x="478" y="207"/>
                  <a:pt x="488" y="197"/>
                  <a:pt x="488" y="184"/>
                </a:cubicBezTo>
                <a:cubicBezTo>
                  <a:pt x="488" y="22"/>
                  <a:pt x="488" y="22"/>
                  <a:pt x="488" y="22"/>
                </a:cubicBezTo>
                <a:cubicBezTo>
                  <a:pt x="488" y="10"/>
                  <a:pt x="478" y="0"/>
                  <a:pt x="465" y="0"/>
                </a:cubicBezTo>
                <a:close/>
              </a:path>
            </a:pathLst>
          </a:custGeom>
          <a:solidFill>
            <a:srgbClr val="FF9101"/>
          </a:solidFill>
          <a:ln>
            <a:noFill/>
          </a:ln>
        </p:spPr>
        <p:txBody>
          <a:bodyPr/>
          <a:lstStyle/>
          <a:p>
            <a:r>
              <a:rPr lang="zh-CN" altLang="en-US" sz="1000" dirty="0" smtClean="0">
                <a:solidFill>
                  <a:schemeClr val="bg1"/>
                </a:solidFill>
              </a:rPr>
              <a:t>引导他确定网站需求</a:t>
            </a:r>
            <a:endParaRPr lang="zh-CN" altLang="en-US" sz="1000" dirty="0">
              <a:solidFill>
                <a:schemeClr val="bg1"/>
              </a:solidFill>
            </a:endParaRPr>
          </a:p>
        </p:txBody>
      </p:sp>
      <p:grpSp>
        <p:nvGrpSpPr>
          <p:cNvPr id="34863" name="Group 47"/>
          <p:cNvGrpSpPr/>
          <p:nvPr/>
        </p:nvGrpSpPr>
        <p:grpSpPr bwMode="auto">
          <a:xfrm>
            <a:off x="1320800" y="3636497"/>
            <a:ext cx="211138" cy="1507003"/>
            <a:chOff x="832" y="2290"/>
            <a:chExt cx="133" cy="949"/>
          </a:xfrm>
        </p:grpSpPr>
        <p:sp>
          <p:nvSpPr>
            <p:cNvPr id="34839" name="Line 23"/>
            <p:cNvSpPr>
              <a:spLocks noChangeShapeType="1"/>
            </p:cNvSpPr>
            <p:nvPr/>
          </p:nvSpPr>
          <p:spPr bwMode="auto">
            <a:xfrm flipV="1">
              <a:off x="900" y="2422"/>
              <a:ext cx="0" cy="817"/>
            </a:xfrm>
            <a:prstGeom prst="line">
              <a:avLst/>
            </a:prstGeom>
            <a:noFill/>
            <a:ln w="635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40" name="Oval 24"/>
            <p:cNvSpPr>
              <a:spLocks noChangeArrowheads="1"/>
            </p:cNvSpPr>
            <p:nvPr/>
          </p:nvSpPr>
          <p:spPr bwMode="auto">
            <a:xfrm>
              <a:off x="854" y="2311"/>
              <a:ext cx="89" cy="89"/>
            </a:xfrm>
            <a:prstGeom prst="ellipse">
              <a:avLst/>
            </a:prstGeom>
            <a:solidFill>
              <a:schemeClr val="accent1"/>
            </a:solidFill>
            <a:ln w="9525">
              <a:solidFill>
                <a:schemeClr val="accent1"/>
              </a:solidFill>
              <a:round/>
            </a:ln>
          </p:spPr>
          <p:txBody>
            <a:bodyPr/>
            <a:lstStyle/>
            <a:p>
              <a:endParaRPr lang="zh-CN" altLang="en-US"/>
            </a:p>
          </p:txBody>
        </p:sp>
        <p:sp>
          <p:nvSpPr>
            <p:cNvPr id="34841" name="Oval 25"/>
            <p:cNvSpPr>
              <a:spLocks noChangeArrowheads="1"/>
            </p:cNvSpPr>
            <p:nvPr/>
          </p:nvSpPr>
          <p:spPr bwMode="auto">
            <a:xfrm>
              <a:off x="832" y="2290"/>
              <a:ext cx="133" cy="132"/>
            </a:xfrm>
            <a:prstGeom prst="ellipse">
              <a:avLst/>
            </a:prstGeom>
            <a:noFill/>
            <a:ln w="6350">
              <a:solidFill>
                <a:schemeClr val="accent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4842" name="Freeform 26"/>
          <p:cNvSpPr/>
          <p:nvPr/>
        </p:nvSpPr>
        <p:spPr bwMode="auto">
          <a:xfrm>
            <a:off x="822326" y="2993362"/>
            <a:ext cx="1211263" cy="587556"/>
          </a:xfrm>
          <a:custGeom>
            <a:avLst/>
            <a:gdLst>
              <a:gd name="T0" fmla="*/ 465 w 488"/>
              <a:gd name="T1" fmla="*/ 0 h 237"/>
              <a:gd name="T2" fmla="*/ 22 w 488"/>
              <a:gd name="T3" fmla="*/ 0 h 237"/>
              <a:gd name="T4" fmla="*/ 0 w 488"/>
              <a:gd name="T5" fmla="*/ 22 h 237"/>
              <a:gd name="T6" fmla="*/ 0 w 488"/>
              <a:gd name="T7" fmla="*/ 184 h 237"/>
              <a:gd name="T8" fmla="*/ 22 w 488"/>
              <a:gd name="T9" fmla="*/ 207 h 237"/>
              <a:gd name="T10" fmla="*/ 226 w 488"/>
              <a:gd name="T11" fmla="*/ 207 h 237"/>
              <a:gd name="T12" fmla="*/ 234 w 488"/>
              <a:gd name="T13" fmla="*/ 220 h 237"/>
              <a:gd name="T14" fmla="*/ 244 w 488"/>
              <a:gd name="T15" fmla="*/ 237 h 237"/>
              <a:gd name="T16" fmla="*/ 253 w 488"/>
              <a:gd name="T17" fmla="*/ 220 h 237"/>
              <a:gd name="T18" fmla="*/ 261 w 488"/>
              <a:gd name="T19" fmla="*/ 207 h 237"/>
              <a:gd name="T20" fmla="*/ 465 w 488"/>
              <a:gd name="T21" fmla="*/ 207 h 237"/>
              <a:gd name="T22" fmla="*/ 488 w 488"/>
              <a:gd name="T23" fmla="*/ 184 h 237"/>
              <a:gd name="T24" fmla="*/ 488 w 488"/>
              <a:gd name="T25" fmla="*/ 22 h 237"/>
              <a:gd name="T26" fmla="*/ 465 w 488"/>
              <a:gd name="T2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8" h="237">
                <a:moveTo>
                  <a:pt x="465" y="0"/>
                </a:moveTo>
                <a:cubicBezTo>
                  <a:pt x="22" y="0"/>
                  <a:pt x="22" y="0"/>
                  <a:pt x="22" y="0"/>
                </a:cubicBezTo>
                <a:cubicBezTo>
                  <a:pt x="10" y="0"/>
                  <a:pt x="0" y="10"/>
                  <a:pt x="0" y="22"/>
                </a:cubicBezTo>
                <a:cubicBezTo>
                  <a:pt x="0" y="184"/>
                  <a:pt x="0" y="184"/>
                  <a:pt x="0" y="184"/>
                </a:cubicBezTo>
                <a:cubicBezTo>
                  <a:pt x="0" y="197"/>
                  <a:pt x="10" y="207"/>
                  <a:pt x="22" y="207"/>
                </a:cubicBezTo>
                <a:cubicBezTo>
                  <a:pt x="226" y="207"/>
                  <a:pt x="226" y="207"/>
                  <a:pt x="226" y="207"/>
                </a:cubicBezTo>
                <a:cubicBezTo>
                  <a:pt x="234" y="220"/>
                  <a:pt x="234" y="220"/>
                  <a:pt x="234" y="220"/>
                </a:cubicBezTo>
                <a:cubicBezTo>
                  <a:pt x="244" y="237"/>
                  <a:pt x="244" y="237"/>
                  <a:pt x="244" y="237"/>
                </a:cubicBezTo>
                <a:cubicBezTo>
                  <a:pt x="253" y="220"/>
                  <a:pt x="253" y="220"/>
                  <a:pt x="253" y="220"/>
                </a:cubicBezTo>
                <a:cubicBezTo>
                  <a:pt x="261" y="207"/>
                  <a:pt x="261" y="207"/>
                  <a:pt x="261" y="207"/>
                </a:cubicBezTo>
                <a:cubicBezTo>
                  <a:pt x="465" y="207"/>
                  <a:pt x="465" y="207"/>
                  <a:pt x="465" y="207"/>
                </a:cubicBezTo>
                <a:cubicBezTo>
                  <a:pt x="477" y="207"/>
                  <a:pt x="488" y="197"/>
                  <a:pt x="488" y="184"/>
                </a:cubicBezTo>
                <a:cubicBezTo>
                  <a:pt x="488" y="22"/>
                  <a:pt x="488" y="22"/>
                  <a:pt x="488" y="22"/>
                </a:cubicBezTo>
                <a:cubicBezTo>
                  <a:pt x="488" y="10"/>
                  <a:pt x="477" y="0"/>
                  <a:pt x="465" y="0"/>
                </a:cubicBezTo>
                <a:close/>
              </a:path>
            </a:pathLst>
          </a:custGeom>
          <a:solidFill>
            <a:schemeClr val="accent1"/>
          </a:solidFill>
          <a:ln>
            <a:noFill/>
          </a:ln>
        </p:spPr>
        <p:txBody>
          <a:bodyPr/>
          <a:lstStyle/>
          <a:p>
            <a:endParaRPr lang="zh-CN" altLang="en-US"/>
          </a:p>
        </p:txBody>
      </p:sp>
      <p:grpSp>
        <p:nvGrpSpPr>
          <p:cNvPr id="34865" name="Group 49"/>
          <p:cNvGrpSpPr/>
          <p:nvPr/>
        </p:nvGrpSpPr>
        <p:grpSpPr bwMode="auto">
          <a:xfrm>
            <a:off x="7515226" y="2599541"/>
            <a:ext cx="207963" cy="2543960"/>
            <a:chOff x="4734" y="1637"/>
            <a:chExt cx="131" cy="1602"/>
          </a:xfrm>
        </p:grpSpPr>
        <p:sp>
          <p:nvSpPr>
            <p:cNvPr id="34844" name="Line 28"/>
            <p:cNvSpPr>
              <a:spLocks noChangeShapeType="1"/>
            </p:cNvSpPr>
            <p:nvPr/>
          </p:nvSpPr>
          <p:spPr bwMode="auto">
            <a:xfrm flipV="1">
              <a:off x="4800" y="1770"/>
              <a:ext cx="0" cy="1469"/>
            </a:xfrm>
            <a:prstGeom prst="line">
              <a:avLst/>
            </a:prstGeom>
            <a:noFill/>
            <a:ln w="6350">
              <a:solidFill>
                <a:schemeClr val="accent1">
                  <a:lumMod val="75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45" name="Oval 29"/>
            <p:cNvSpPr>
              <a:spLocks noChangeArrowheads="1"/>
            </p:cNvSpPr>
            <p:nvPr/>
          </p:nvSpPr>
          <p:spPr bwMode="auto">
            <a:xfrm>
              <a:off x="4756" y="1659"/>
              <a:ext cx="89" cy="89"/>
            </a:xfrm>
            <a:prstGeom prst="ellipse">
              <a:avLst/>
            </a:prstGeom>
            <a:solidFill>
              <a:schemeClr val="accent1">
                <a:lumMod val="75000"/>
              </a:schemeClr>
            </a:solidFill>
            <a:ln w="9525">
              <a:solidFill>
                <a:schemeClr val="accent1">
                  <a:lumMod val="75000"/>
                </a:schemeClr>
              </a:solidFill>
              <a:round/>
            </a:ln>
          </p:spPr>
          <p:txBody>
            <a:bodyPr/>
            <a:lstStyle/>
            <a:p>
              <a:endParaRPr lang="zh-CN" altLang="en-US"/>
            </a:p>
          </p:txBody>
        </p:sp>
        <p:sp>
          <p:nvSpPr>
            <p:cNvPr id="34846" name="Oval 30"/>
            <p:cNvSpPr>
              <a:spLocks noChangeArrowheads="1"/>
            </p:cNvSpPr>
            <p:nvPr/>
          </p:nvSpPr>
          <p:spPr bwMode="auto">
            <a:xfrm>
              <a:off x="4734" y="1637"/>
              <a:ext cx="131" cy="133"/>
            </a:xfrm>
            <a:prstGeom prst="ellipse">
              <a:avLst/>
            </a:prstGeom>
            <a:noFill/>
            <a:ln w="6350">
              <a:solidFill>
                <a:schemeClr val="accent1">
                  <a:lumMod val="75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4847" name="Freeform 31"/>
          <p:cNvSpPr/>
          <p:nvPr/>
        </p:nvSpPr>
        <p:spPr bwMode="auto">
          <a:xfrm>
            <a:off x="6811964" y="1764257"/>
            <a:ext cx="1576387" cy="781291"/>
          </a:xfrm>
          <a:custGeom>
            <a:avLst/>
            <a:gdLst>
              <a:gd name="T0" fmla="*/ 612 w 635"/>
              <a:gd name="T1" fmla="*/ 0 h 315"/>
              <a:gd name="T2" fmla="*/ 23 w 635"/>
              <a:gd name="T3" fmla="*/ 0 h 315"/>
              <a:gd name="T4" fmla="*/ 0 w 635"/>
              <a:gd name="T5" fmla="*/ 23 h 315"/>
              <a:gd name="T6" fmla="*/ 0 w 635"/>
              <a:gd name="T7" fmla="*/ 262 h 315"/>
              <a:gd name="T8" fmla="*/ 23 w 635"/>
              <a:gd name="T9" fmla="*/ 285 h 315"/>
              <a:gd name="T10" fmla="*/ 308 w 635"/>
              <a:gd name="T11" fmla="*/ 285 h 315"/>
              <a:gd name="T12" fmla="*/ 316 w 635"/>
              <a:gd name="T13" fmla="*/ 298 h 315"/>
              <a:gd name="T14" fmla="*/ 325 w 635"/>
              <a:gd name="T15" fmla="*/ 315 h 315"/>
              <a:gd name="T16" fmla="*/ 335 w 635"/>
              <a:gd name="T17" fmla="*/ 298 h 315"/>
              <a:gd name="T18" fmla="*/ 343 w 635"/>
              <a:gd name="T19" fmla="*/ 285 h 315"/>
              <a:gd name="T20" fmla="*/ 612 w 635"/>
              <a:gd name="T21" fmla="*/ 285 h 315"/>
              <a:gd name="T22" fmla="*/ 635 w 635"/>
              <a:gd name="T23" fmla="*/ 262 h 315"/>
              <a:gd name="T24" fmla="*/ 635 w 635"/>
              <a:gd name="T25" fmla="*/ 23 h 315"/>
              <a:gd name="T26" fmla="*/ 612 w 635"/>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5" h="315">
                <a:moveTo>
                  <a:pt x="612" y="0"/>
                </a:moveTo>
                <a:cubicBezTo>
                  <a:pt x="23" y="0"/>
                  <a:pt x="23" y="0"/>
                  <a:pt x="23" y="0"/>
                </a:cubicBezTo>
                <a:cubicBezTo>
                  <a:pt x="10" y="0"/>
                  <a:pt x="0" y="10"/>
                  <a:pt x="0" y="23"/>
                </a:cubicBezTo>
                <a:cubicBezTo>
                  <a:pt x="0" y="262"/>
                  <a:pt x="0" y="262"/>
                  <a:pt x="0" y="262"/>
                </a:cubicBezTo>
                <a:cubicBezTo>
                  <a:pt x="0" y="275"/>
                  <a:pt x="10" y="285"/>
                  <a:pt x="23" y="285"/>
                </a:cubicBezTo>
                <a:cubicBezTo>
                  <a:pt x="308" y="285"/>
                  <a:pt x="308" y="285"/>
                  <a:pt x="308" y="285"/>
                </a:cubicBezTo>
                <a:cubicBezTo>
                  <a:pt x="316" y="298"/>
                  <a:pt x="316" y="298"/>
                  <a:pt x="316" y="298"/>
                </a:cubicBezTo>
                <a:cubicBezTo>
                  <a:pt x="325" y="315"/>
                  <a:pt x="325" y="315"/>
                  <a:pt x="325" y="315"/>
                </a:cubicBezTo>
                <a:cubicBezTo>
                  <a:pt x="335" y="298"/>
                  <a:pt x="335" y="298"/>
                  <a:pt x="335" y="298"/>
                </a:cubicBezTo>
                <a:cubicBezTo>
                  <a:pt x="343" y="285"/>
                  <a:pt x="343" y="285"/>
                  <a:pt x="343" y="285"/>
                </a:cubicBezTo>
                <a:cubicBezTo>
                  <a:pt x="612" y="285"/>
                  <a:pt x="612" y="285"/>
                  <a:pt x="612" y="285"/>
                </a:cubicBezTo>
                <a:cubicBezTo>
                  <a:pt x="624" y="285"/>
                  <a:pt x="635" y="275"/>
                  <a:pt x="635" y="262"/>
                </a:cubicBezTo>
                <a:cubicBezTo>
                  <a:pt x="635" y="23"/>
                  <a:pt x="635" y="23"/>
                  <a:pt x="635" y="23"/>
                </a:cubicBezTo>
                <a:cubicBezTo>
                  <a:pt x="635" y="10"/>
                  <a:pt x="624" y="0"/>
                  <a:pt x="612" y="0"/>
                </a:cubicBezTo>
                <a:close/>
              </a:path>
            </a:pathLst>
          </a:custGeom>
          <a:solidFill>
            <a:schemeClr val="accent1">
              <a:lumMod val="75000"/>
            </a:schemeClr>
          </a:solidFill>
          <a:ln>
            <a:noFill/>
          </a:ln>
        </p:spPr>
        <p:txBody>
          <a:bodyPr/>
          <a:lstStyle/>
          <a:p>
            <a:r>
              <a:rPr lang="zh-CN" altLang="en-US" sz="1000" dirty="0" smtClean="0">
                <a:solidFill>
                  <a:schemeClr val="bg1">
                    <a:lumMod val="95000"/>
                  </a:schemeClr>
                </a:solidFill>
              </a:rPr>
              <a:t>完善需求文档后再次确定需求文档内容。打印并签订需求文档</a:t>
            </a:r>
            <a:endParaRPr lang="zh-CN" altLang="en-US" sz="1000" dirty="0">
              <a:solidFill>
                <a:schemeClr val="bg1">
                  <a:lumMod val="95000"/>
                </a:schemeClr>
              </a:solidFill>
            </a:endParaRPr>
          </a:p>
        </p:txBody>
      </p:sp>
      <p:sp>
        <p:nvSpPr>
          <p:cNvPr id="34849" name="Rectangle 33"/>
          <p:cNvSpPr>
            <a:spLocks noChangeArrowheads="1"/>
          </p:cNvSpPr>
          <p:nvPr/>
        </p:nvSpPr>
        <p:spPr bwMode="auto">
          <a:xfrm>
            <a:off x="790575" y="2953856"/>
            <a:ext cx="1295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buFont typeface="Arial" charset="0"/>
              <a:buNone/>
            </a:pPr>
            <a:r>
              <a:rPr lang="zh-CN" altLang="en-US" sz="1000" dirty="0" smtClean="0">
                <a:solidFill>
                  <a:schemeClr val="bg1"/>
                </a:solidFill>
              </a:rPr>
              <a:t>给餐厅负责人讲解调研文档</a:t>
            </a:r>
            <a:endParaRPr lang="zh-CN" altLang="en-US" sz="1000" dirty="0">
              <a:solidFill>
                <a:schemeClr val="bg1"/>
              </a:solidFill>
            </a:endParaRPr>
          </a:p>
        </p:txBody>
      </p:sp>
      <p:sp>
        <p:nvSpPr>
          <p:cNvPr id="31" name="Text Box 42"/>
          <p:cNvSpPr txBox="1">
            <a:spLocks noChangeArrowheads="1"/>
          </p:cNvSpPr>
          <p:nvPr/>
        </p:nvSpPr>
        <p:spPr bwMode="auto">
          <a:xfrm>
            <a:off x="2968835" y="290122"/>
            <a:ext cx="32063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b="1" dirty="0" smtClean="0">
                <a:solidFill>
                  <a:schemeClr val="accent1"/>
                </a:solidFill>
              </a:rPr>
              <a:t>调研文档展示和签订需求文档</a:t>
            </a:r>
            <a:endParaRPr lang="en-US" altLang="zh-CN" b="1" dirty="0">
              <a:solidFill>
                <a:schemeClr val="accent1"/>
              </a:solidFill>
            </a:endParaRPr>
          </a:p>
        </p:txBody>
      </p:sp>
      <p:cxnSp>
        <p:nvCxnSpPr>
          <p:cNvPr id="33" name="直接连接符 32"/>
          <p:cNvCxnSpPr/>
          <p:nvPr/>
        </p:nvCxnSpPr>
        <p:spPr>
          <a:xfrm>
            <a:off x="4226801" y="837031"/>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96" y="1602423"/>
            <a:ext cx="3298788" cy="2067422"/>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810" y="308259"/>
            <a:ext cx="2182255" cy="2332756"/>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5693" y="195486"/>
            <a:ext cx="1348927" cy="150239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0" name="Rectangle 12"/>
          <p:cNvSpPr>
            <a:spLocks noChangeArrowheads="1"/>
          </p:cNvSpPr>
          <p:nvPr/>
        </p:nvSpPr>
        <p:spPr bwMode="auto">
          <a:xfrm>
            <a:off x="11664" y="137856"/>
            <a:ext cx="9145588" cy="514509"/>
          </a:xfrm>
          <a:prstGeom prst="rect">
            <a:avLst/>
          </a:prstGeom>
          <a:solidFill>
            <a:schemeClr val="accent2"/>
          </a:solidFill>
          <a:ln>
            <a:noFill/>
          </a:ln>
        </p:spPr>
        <p:txBody>
          <a:bodyPr/>
          <a:lstStyle/>
          <a:p>
            <a:endParaRPr lang="zh-CN" altLang="en-US"/>
          </a:p>
        </p:txBody>
      </p:sp>
      <p:grpSp>
        <p:nvGrpSpPr>
          <p:cNvPr id="22542" name="Group 14"/>
          <p:cNvGrpSpPr/>
          <p:nvPr/>
        </p:nvGrpSpPr>
        <p:grpSpPr bwMode="auto">
          <a:xfrm>
            <a:off x="569914" y="2685292"/>
            <a:ext cx="211137" cy="273134"/>
            <a:chOff x="0" y="0"/>
            <a:chExt cx="133" cy="172"/>
          </a:xfrm>
        </p:grpSpPr>
        <p:sp>
          <p:nvSpPr>
            <p:cNvPr id="22543" name="Freeform 15"/>
            <p:cNvSpPr/>
            <p:nvPr/>
          </p:nvSpPr>
          <p:spPr bwMode="auto">
            <a:xfrm>
              <a:off x="0" y="0"/>
              <a:ext cx="133" cy="172"/>
            </a:xfrm>
            <a:custGeom>
              <a:avLst/>
              <a:gdLst>
                <a:gd name="T0" fmla="*/ 26 w 118"/>
                <a:gd name="T1" fmla="*/ 139 h 152"/>
                <a:gd name="T2" fmla="*/ 13 w 118"/>
                <a:gd name="T3" fmla="*/ 139 h 152"/>
                <a:gd name="T4" fmla="*/ 13 w 118"/>
                <a:gd name="T5" fmla="*/ 13 h 152"/>
                <a:gd name="T6" fmla="*/ 112 w 118"/>
                <a:gd name="T7" fmla="*/ 13 h 152"/>
                <a:gd name="T8" fmla="*/ 118 w 118"/>
                <a:gd name="T9" fmla="*/ 6 h 152"/>
                <a:gd name="T10" fmla="*/ 112 w 118"/>
                <a:gd name="T11" fmla="*/ 0 h 152"/>
                <a:gd name="T12" fmla="*/ 7 w 118"/>
                <a:gd name="T13" fmla="*/ 0 h 152"/>
                <a:gd name="T14" fmla="*/ 0 w 118"/>
                <a:gd name="T15" fmla="*/ 6 h 152"/>
                <a:gd name="T16" fmla="*/ 0 w 118"/>
                <a:gd name="T17" fmla="*/ 145 h 152"/>
                <a:gd name="T18" fmla="*/ 7 w 118"/>
                <a:gd name="T19" fmla="*/ 152 h 152"/>
                <a:gd name="T20" fmla="*/ 26 w 118"/>
                <a:gd name="T21" fmla="*/ 152 h 152"/>
                <a:gd name="T22" fmla="*/ 33 w 118"/>
                <a:gd name="T23" fmla="*/ 145 h 152"/>
                <a:gd name="T24" fmla="*/ 26 w 118"/>
                <a:gd name="T25" fmla="*/ 1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52">
                  <a:moveTo>
                    <a:pt x="26" y="139"/>
                  </a:moveTo>
                  <a:cubicBezTo>
                    <a:pt x="13" y="139"/>
                    <a:pt x="13" y="139"/>
                    <a:pt x="13" y="139"/>
                  </a:cubicBezTo>
                  <a:cubicBezTo>
                    <a:pt x="13" y="13"/>
                    <a:pt x="13" y="13"/>
                    <a:pt x="13" y="13"/>
                  </a:cubicBezTo>
                  <a:cubicBezTo>
                    <a:pt x="112" y="13"/>
                    <a:pt x="112" y="13"/>
                    <a:pt x="112" y="13"/>
                  </a:cubicBezTo>
                  <a:cubicBezTo>
                    <a:pt x="115" y="13"/>
                    <a:pt x="118" y="10"/>
                    <a:pt x="118" y="6"/>
                  </a:cubicBezTo>
                  <a:cubicBezTo>
                    <a:pt x="118" y="3"/>
                    <a:pt x="115" y="0"/>
                    <a:pt x="112" y="0"/>
                  </a:cubicBezTo>
                  <a:cubicBezTo>
                    <a:pt x="7" y="0"/>
                    <a:pt x="7" y="0"/>
                    <a:pt x="7" y="0"/>
                  </a:cubicBezTo>
                  <a:cubicBezTo>
                    <a:pt x="3" y="0"/>
                    <a:pt x="0" y="3"/>
                    <a:pt x="0" y="6"/>
                  </a:cubicBezTo>
                  <a:cubicBezTo>
                    <a:pt x="0" y="145"/>
                    <a:pt x="0" y="145"/>
                    <a:pt x="0" y="145"/>
                  </a:cubicBezTo>
                  <a:cubicBezTo>
                    <a:pt x="0" y="149"/>
                    <a:pt x="3" y="152"/>
                    <a:pt x="7" y="152"/>
                  </a:cubicBezTo>
                  <a:cubicBezTo>
                    <a:pt x="26" y="152"/>
                    <a:pt x="26" y="152"/>
                    <a:pt x="26" y="152"/>
                  </a:cubicBezTo>
                  <a:cubicBezTo>
                    <a:pt x="30" y="152"/>
                    <a:pt x="33" y="149"/>
                    <a:pt x="33" y="145"/>
                  </a:cubicBezTo>
                  <a:cubicBezTo>
                    <a:pt x="33" y="142"/>
                    <a:pt x="30" y="139"/>
                    <a:pt x="26"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4" name="Freeform 16"/>
            <p:cNvSpPr/>
            <p:nvPr/>
          </p:nvSpPr>
          <p:spPr bwMode="auto">
            <a:xfrm>
              <a:off x="84" y="100"/>
              <a:ext cx="49" cy="72"/>
            </a:xfrm>
            <a:custGeom>
              <a:avLst/>
              <a:gdLst>
                <a:gd name="T0" fmla="*/ 38 w 44"/>
                <a:gd name="T1" fmla="*/ 0 h 63"/>
                <a:gd name="T2" fmla="*/ 31 w 44"/>
                <a:gd name="T3" fmla="*/ 6 h 63"/>
                <a:gd name="T4" fmla="*/ 31 w 44"/>
                <a:gd name="T5" fmla="*/ 50 h 63"/>
                <a:gd name="T6" fmla="*/ 7 w 44"/>
                <a:gd name="T7" fmla="*/ 50 h 63"/>
                <a:gd name="T8" fmla="*/ 0 w 44"/>
                <a:gd name="T9" fmla="*/ 56 h 63"/>
                <a:gd name="T10" fmla="*/ 7 w 44"/>
                <a:gd name="T11" fmla="*/ 63 h 63"/>
                <a:gd name="T12" fmla="*/ 38 w 44"/>
                <a:gd name="T13" fmla="*/ 63 h 63"/>
                <a:gd name="T14" fmla="*/ 42 w 44"/>
                <a:gd name="T15" fmla="*/ 61 h 63"/>
                <a:gd name="T16" fmla="*/ 44 w 44"/>
                <a:gd name="T17" fmla="*/ 56 h 63"/>
                <a:gd name="T18" fmla="*/ 44 w 44"/>
                <a:gd name="T19" fmla="*/ 6 h 63"/>
                <a:gd name="T20" fmla="*/ 38 w 44"/>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3">
                  <a:moveTo>
                    <a:pt x="38" y="0"/>
                  </a:moveTo>
                  <a:cubicBezTo>
                    <a:pt x="34" y="0"/>
                    <a:pt x="31" y="3"/>
                    <a:pt x="31" y="6"/>
                  </a:cubicBezTo>
                  <a:cubicBezTo>
                    <a:pt x="31" y="50"/>
                    <a:pt x="31" y="50"/>
                    <a:pt x="31" y="50"/>
                  </a:cubicBezTo>
                  <a:cubicBezTo>
                    <a:pt x="7" y="50"/>
                    <a:pt x="7" y="50"/>
                    <a:pt x="7" y="50"/>
                  </a:cubicBezTo>
                  <a:cubicBezTo>
                    <a:pt x="3" y="50"/>
                    <a:pt x="0" y="53"/>
                    <a:pt x="0" y="56"/>
                  </a:cubicBezTo>
                  <a:cubicBezTo>
                    <a:pt x="0" y="60"/>
                    <a:pt x="3" y="63"/>
                    <a:pt x="7" y="63"/>
                  </a:cubicBezTo>
                  <a:cubicBezTo>
                    <a:pt x="38" y="63"/>
                    <a:pt x="38" y="63"/>
                    <a:pt x="38" y="63"/>
                  </a:cubicBezTo>
                  <a:cubicBezTo>
                    <a:pt x="39" y="63"/>
                    <a:pt x="41" y="62"/>
                    <a:pt x="42" y="61"/>
                  </a:cubicBezTo>
                  <a:cubicBezTo>
                    <a:pt x="43" y="60"/>
                    <a:pt x="44" y="58"/>
                    <a:pt x="44" y="56"/>
                  </a:cubicBezTo>
                  <a:cubicBezTo>
                    <a:pt x="44" y="6"/>
                    <a:pt x="44" y="6"/>
                    <a:pt x="44" y="6"/>
                  </a:cubicBezTo>
                  <a:cubicBezTo>
                    <a:pt x="44" y="3"/>
                    <a:pt x="41" y="0"/>
                    <a:pt x="3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5" name="Freeform 17"/>
            <p:cNvSpPr>
              <a:spLocks noEditPoints="1"/>
            </p:cNvSpPr>
            <p:nvPr/>
          </p:nvSpPr>
          <p:spPr bwMode="auto">
            <a:xfrm>
              <a:off x="47" y="35"/>
              <a:ext cx="84" cy="122"/>
            </a:xfrm>
            <a:custGeom>
              <a:avLst/>
              <a:gdLst>
                <a:gd name="T0" fmla="*/ 64 w 74"/>
                <a:gd name="T1" fmla="*/ 2 h 108"/>
                <a:gd name="T2" fmla="*/ 57 w 74"/>
                <a:gd name="T3" fmla="*/ 0 h 108"/>
                <a:gd name="T4" fmla="*/ 43 w 74"/>
                <a:gd name="T5" fmla="*/ 8 h 108"/>
                <a:gd name="T6" fmla="*/ 1 w 74"/>
                <a:gd name="T7" fmla="*/ 81 h 108"/>
                <a:gd name="T8" fmla="*/ 0 w 74"/>
                <a:gd name="T9" fmla="*/ 85 h 108"/>
                <a:gd name="T10" fmla="*/ 1 w 74"/>
                <a:gd name="T11" fmla="*/ 101 h 108"/>
                <a:gd name="T12" fmla="*/ 4 w 74"/>
                <a:gd name="T13" fmla="*/ 107 h 108"/>
                <a:gd name="T14" fmla="*/ 7 w 74"/>
                <a:gd name="T15" fmla="*/ 108 h 108"/>
                <a:gd name="T16" fmla="*/ 10 w 74"/>
                <a:gd name="T17" fmla="*/ 107 h 108"/>
                <a:gd name="T18" fmla="*/ 25 w 74"/>
                <a:gd name="T19" fmla="*/ 99 h 108"/>
                <a:gd name="T20" fmla="*/ 28 w 74"/>
                <a:gd name="T21" fmla="*/ 96 h 108"/>
                <a:gd name="T22" fmla="*/ 70 w 74"/>
                <a:gd name="T23" fmla="*/ 23 h 108"/>
                <a:gd name="T24" fmla="*/ 64 w 74"/>
                <a:gd name="T25" fmla="*/ 2 h 108"/>
                <a:gd name="T26" fmla="*/ 59 w 74"/>
                <a:gd name="T27" fmla="*/ 17 h 108"/>
                <a:gd name="T28" fmla="*/ 17 w 74"/>
                <a:gd name="T29" fmla="*/ 88 h 108"/>
                <a:gd name="T30" fmla="*/ 13 w 74"/>
                <a:gd name="T31" fmla="*/ 90 h 108"/>
                <a:gd name="T32" fmla="*/ 13 w 74"/>
                <a:gd name="T33" fmla="*/ 86 h 108"/>
                <a:gd name="T34" fmla="*/ 55 w 74"/>
                <a:gd name="T35" fmla="*/ 15 h 108"/>
                <a:gd name="T36" fmla="*/ 58 w 74"/>
                <a:gd name="T37" fmla="*/ 14 h 108"/>
                <a:gd name="T38" fmla="*/ 59 w 74"/>
                <a:gd name="T39" fmla="*/ 1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108">
                  <a:moveTo>
                    <a:pt x="64" y="2"/>
                  </a:moveTo>
                  <a:cubicBezTo>
                    <a:pt x="62" y="1"/>
                    <a:pt x="59" y="0"/>
                    <a:pt x="57" y="0"/>
                  </a:cubicBezTo>
                  <a:cubicBezTo>
                    <a:pt x="51" y="0"/>
                    <a:pt x="46" y="3"/>
                    <a:pt x="43" y="8"/>
                  </a:cubicBezTo>
                  <a:cubicBezTo>
                    <a:pt x="1" y="81"/>
                    <a:pt x="1" y="81"/>
                    <a:pt x="1" y="81"/>
                  </a:cubicBezTo>
                  <a:cubicBezTo>
                    <a:pt x="0" y="82"/>
                    <a:pt x="0" y="83"/>
                    <a:pt x="0" y="85"/>
                  </a:cubicBezTo>
                  <a:cubicBezTo>
                    <a:pt x="1" y="101"/>
                    <a:pt x="1" y="101"/>
                    <a:pt x="1" y="101"/>
                  </a:cubicBezTo>
                  <a:cubicBezTo>
                    <a:pt x="1" y="104"/>
                    <a:pt x="2" y="106"/>
                    <a:pt x="4" y="107"/>
                  </a:cubicBezTo>
                  <a:cubicBezTo>
                    <a:pt x="5" y="107"/>
                    <a:pt x="6" y="108"/>
                    <a:pt x="7" y="108"/>
                  </a:cubicBezTo>
                  <a:cubicBezTo>
                    <a:pt x="8" y="108"/>
                    <a:pt x="9" y="107"/>
                    <a:pt x="10" y="107"/>
                  </a:cubicBezTo>
                  <a:cubicBezTo>
                    <a:pt x="25" y="99"/>
                    <a:pt x="25" y="99"/>
                    <a:pt x="25" y="99"/>
                  </a:cubicBezTo>
                  <a:cubicBezTo>
                    <a:pt x="26" y="98"/>
                    <a:pt x="27" y="98"/>
                    <a:pt x="28" y="96"/>
                  </a:cubicBezTo>
                  <a:cubicBezTo>
                    <a:pt x="70" y="23"/>
                    <a:pt x="70" y="23"/>
                    <a:pt x="70" y="23"/>
                  </a:cubicBezTo>
                  <a:cubicBezTo>
                    <a:pt x="74" y="16"/>
                    <a:pt x="72" y="7"/>
                    <a:pt x="64" y="2"/>
                  </a:cubicBezTo>
                  <a:close/>
                  <a:moveTo>
                    <a:pt x="59" y="17"/>
                  </a:moveTo>
                  <a:cubicBezTo>
                    <a:pt x="17" y="88"/>
                    <a:pt x="17" y="88"/>
                    <a:pt x="17" y="88"/>
                  </a:cubicBezTo>
                  <a:cubicBezTo>
                    <a:pt x="13" y="90"/>
                    <a:pt x="13" y="90"/>
                    <a:pt x="13" y="90"/>
                  </a:cubicBezTo>
                  <a:cubicBezTo>
                    <a:pt x="13" y="86"/>
                    <a:pt x="13" y="86"/>
                    <a:pt x="13" y="86"/>
                  </a:cubicBezTo>
                  <a:cubicBezTo>
                    <a:pt x="55" y="15"/>
                    <a:pt x="55" y="15"/>
                    <a:pt x="55" y="15"/>
                  </a:cubicBezTo>
                  <a:cubicBezTo>
                    <a:pt x="55" y="14"/>
                    <a:pt x="57" y="13"/>
                    <a:pt x="58" y="14"/>
                  </a:cubicBezTo>
                  <a:cubicBezTo>
                    <a:pt x="59" y="14"/>
                    <a:pt x="59" y="16"/>
                    <a:pt x="59"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6" name="Freeform 18"/>
            <p:cNvSpPr/>
            <p:nvPr/>
          </p:nvSpPr>
          <p:spPr bwMode="auto">
            <a:xfrm>
              <a:off x="25" y="48"/>
              <a:ext cx="52" cy="15"/>
            </a:xfrm>
            <a:custGeom>
              <a:avLst/>
              <a:gdLst>
                <a:gd name="T0" fmla="*/ 46 w 46"/>
                <a:gd name="T1" fmla="*/ 7 h 13"/>
                <a:gd name="T2" fmla="*/ 39 w 46"/>
                <a:gd name="T3" fmla="*/ 0 h 13"/>
                <a:gd name="T4" fmla="*/ 6 w 46"/>
                <a:gd name="T5" fmla="*/ 0 h 13"/>
                <a:gd name="T6" fmla="*/ 0 w 46"/>
                <a:gd name="T7" fmla="*/ 7 h 13"/>
                <a:gd name="T8" fmla="*/ 6 w 46"/>
                <a:gd name="T9" fmla="*/ 13 h 13"/>
                <a:gd name="T10" fmla="*/ 39 w 46"/>
                <a:gd name="T11" fmla="*/ 13 h 13"/>
                <a:gd name="T12" fmla="*/ 46 w 46"/>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46" h="13">
                  <a:moveTo>
                    <a:pt x="46" y="7"/>
                  </a:moveTo>
                  <a:cubicBezTo>
                    <a:pt x="46" y="3"/>
                    <a:pt x="43" y="0"/>
                    <a:pt x="39" y="0"/>
                  </a:cubicBezTo>
                  <a:cubicBezTo>
                    <a:pt x="6" y="0"/>
                    <a:pt x="6" y="0"/>
                    <a:pt x="6" y="0"/>
                  </a:cubicBezTo>
                  <a:cubicBezTo>
                    <a:pt x="3" y="0"/>
                    <a:pt x="0" y="3"/>
                    <a:pt x="0" y="7"/>
                  </a:cubicBezTo>
                  <a:cubicBezTo>
                    <a:pt x="0" y="10"/>
                    <a:pt x="3" y="13"/>
                    <a:pt x="6" y="13"/>
                  </a:cubicBezTo>
                  <a:cubicBezTo>
                    <a:pt x="39" y="13"/>
                    <a:pt x="39" y="13"/>
                    <a:pt x="39" y="13"/>
                  </a:cubicBezTo>
                  <a:cubicBezTo>
                    <a:pt x="43" y="13"/>
                    <a:pt x="46" y="10"/>
                    <a:pt x="4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7" name="Freeform 19"/>
            <p:cNvSpPr/>
            <p:nvPr/>
          </p:nvSpPr>
          <p:spPr bwMode="auto">
            <a:xfrm>
              <a:off x="25" y="78"/>
              <a:ext cx="33" cy="14"/>
            </a:xfrm>
            <a:custGeom>
              <a:avLst/>
              <a:gdLst>
                <a:gd name="T0" fmla="*/ 6 w 29"/>
                <a:gd name="T1" fmla="*/ 0 h 13"/>
                <a:gd name="T2" fmla="*/ 0 w 29"/>
                <a:gd name="T3" fmla="*/ 6 h 13"/>
                <a:gd name="T4" fmla="*/ 6 w 29"/>
                <a:gd name="T5" fmla="*/ 13 h 13"/>
                <a:gd name="T6" fmla="*/ 23 w 29"/>
                <a:gd name="T7" fmla="*/ 13 h 13"/>
                <a:gd name="T8" fmla="*/ 29 w 29"/>
                <a:gd name="T9" fmla="*/ 6 h 13"/>
                <a:gd name="T10" fmla="*/ 23 w 29"/>
                <a:gd name="T11" fmla="*/ 0 h 13"/>
                <a:gd name="T12" fmla="*/ 6 w 2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9" h="13">
                  <a:moveTo>
                    <a:pt x="6" y="0"/>
                  </a:moveTo>
                  <a:cubicBezTo>
                    <a:pt x="3" y="0"/>
                    <a:pt x="0" y="2"/>
                    <a:pt x="0" y="6"/>
                  </a:cubicBezTo>
                  <a:cubicBezTo>
                    <a:pt x="0" y="10"/>
                    <a:pt x="3" y="13"/>
                    <a:pt x="6" y="13"/>
                  </a:cubicBezTo>
                  <a:cubicBezTo>
                    <a:pt x="23" y="13"/>
                    <a:pt x="23" y="13"/>
                    <a:pt x="23" y="13"/>
                  </a:cubicBezTo>
                  <a:cubicBezTo>
                    <a:pt x="27" y="13"/>
                    <a:pt x="29" y="10"/>
                    <a:pt x="29" y="6"/>
                  </a:cubicBezTo>
                  <a:cubicBezTo>
                    <a:pt x="29" y="2"/>
                    <a:pt x="27" y="0"/>
                    <a:pt x="23" y="0"/>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557" name="Rectangle 29"/>
          <p:cNvSpPr>
            <a:spLocks noChangeArrowheads="1"/>
          </p:cNvSpPr>
          <p:nvPr/>
        </p:nvSpPr>
        <p:spPr bwMode="auto">
          <a:xfrm>
            <a:off x="7779308" y="3981092"/>
            <a:ext cx="2132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Arial" charset="0"/>
              <a:buNone/>
            </a:pPr>
            <a:r>
              <a:rPr lang="en-US" altLang="zh-CN" sz="800" dirty="0">
                <a:solidFill>
                  <a:schemeClr val="bg1"/>
                </a:solidFill>
                <a:latin typeface="微软雅黑" pitchFamily="34" charset="-122"/>
                <a:ea typeface="微软雅黑" pitchFamily="34" charset="-122"/>
              </a:rPr>
              <a:t>85%</a:t>
            </a:r>
            <a:endParaRPr lang="en-US" altLang="zh-CN" sz="800" dirty="0">
              <a:solidFill>
                <a:schemeClr val="bg1"/>
              </a:solidFill>
            </a:endParaRPr>
          </a:p>
        </p:txBody>
      </p:sp>
      <p:sp>
        <p:nvSpPr>
          <p:cNvPr id="22566" name="Line 38"/>
          <p:cNvSpPr>
            <a:spLocks noChangeShapeType="1"/>
          </p:cNvSpPr>
          <p:nvPr/>
        </p:nvSpPr>
        <p:spPr bwMode="auto">
          <a:xfrm>
            <a:off x="890588" y="2680528"/>
            <a:ext cx="0" cy="282662"/>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Text Box 42"/>
          <p:cNvSpPr txBox="1">
            <a:spLocks noChangeArrowheads="1"/>
          </p:cNvSpPr>
          <p:nvPr/>
        </p:nvSpPr>
        <p:spPr bwMode="auto">
          <a:xfrm>
            <a:off x="3903085" y="210444"/>
            <a:ext cx="13468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b="1" dirty="0" smtClean="0">
                <a:solidFill>
                  <a:schemeClr val="bg1"/>
                </a:solidFill>
              </a:rPr>
              <a:t>总结和收获</a:t>
            </a:r>
            <a:endParaRPr lang="en-US" altLang="zh-CN" b="1" dirty="0">
              <a:solidFill>
                <a:schemeClr val="bg1"/>
              </a:solidFill>
            </a:endParaRPr>
          </a:p>
        </p:txBody>
      </p:sp>
      <p:cxnSp>
        <p:nvCxnSpPr>
          <p:cNvPr id="38" name="直接连接符 37"/>
          <p:cNvCxnSpPr/>
          <p:nvPr/>
        </p:nvCxnSpPr>
        <p:spPr>
          <a:xfrm>
            <a:off x="4226801" y="579776"/>
            <a:ext cx="69039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40819" y="1671092"/>
            <a:ext cx="8319906" cy="369332"/>
          </a:xfrm>
          <a:prstGeom prst="rect">
            <a:avLst/>
          </a:prstGeom>
        </p:spPr>
        <p:txBody>
          <a:bodyPr wrap="none">
            <a:spAutoFit/>
          </a:bodyPr>
          <a:lstStyle/>
          <a:p>
            <a:pPr algn="ctr">
              <a:buFont typeface="Arial" charset="0"/>
              <a:buNone/>
            </a:pPr>
            <a:r>
              <a:rPr lang="zh-CN" altLang="en-US" b="1" dirty="0" smtClean="0">
                <a:solidFill>
                  <a:schemeClr val="accent2"/>
                </a:solidFill>
              </a:rPr>
              <a:t>收获：</a:t>
            </a:r>
            <a:r>
              <a:rPr lang="zh-CN" altLang="en-US" b="1" dirty="0" smtClean="0"/>
              <a:t>这次需求文档的签订既锻炼了我们的沟通能力也增强了我们团队的凝聚力</a:t>
            </a:r>
            <a:endParaRPr lang="en-US" altLang="zh-CN" b="1" dirty="0"/>
          </a:p>
        </p:txBody>
      </p:sp>
      <p:sp>
        <p:nvSpPr>
          <p:cNvPr id="4" name="矩形 3"/>
          <p:cNvSpPr/>
          <p:nvPr/>
        </p:nvSpPr>
        <p:spPr>
          <a:xfrm>
            <a:off x="467545" y="2357362"/>
            <a:ext cx="8424936" cy="646331"/>
          </a:xfrm>
          <a:prstGeom prst="rect">
            <a:avLst/>
          </a:prstGeom>
        </p:spPr>
        <p:txBody>
          <a:bodyPr wrap="square">
            <a:spAutoFit/>
          </a:bodyPr>
          <a:lstStyle/>
          <a:p>
            <a:pPr algn="ctr">
              <a:buFont typeface="Arial" charset="0"/>
              <a:buNone/>
            </a:pPr>
            <a:r>
              <a:rPr lang="zh-CN" altLang="en-US" b="1" dirty="0" smtClean="0">
                <a:solidFill>
                  <a:schemeClr val="accent2"/>
                </a:solidFill>
              </a:rPr>
              <a:t>总结：</a:t>
            </a:r>
            <a:r>
              <a:rPr lang="zh-CN" altLang="en-US" b="1" dirty="0" smtClean="0"/>
              <a:t>前期的准备工作一定要做充分，这次详细全面的准备资料使我们很顺利的完成了任务。</a:t>
            </a:r>
            <a:endParaRPr lang="en-US" altLang="zh-CN" b="1" dirty="0"/>
          </a:p>
        </p:txBody>
      </p:sp>
    </p:spTree>
    <p:extLst>
      <p:ext uri="{BB962C8B-B14F-4D97-AF65-F5344CB8AC3E}">
        <p14:creationId xmlns:p14="http://schemas.microsoft.com/office/powerpoint/2010/main" val="2477914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1">
      <a:dk1>
        <a:srgbClr val="333333"/>
      </a:dk1>
      <a:lt1>
        <a:srgbClr val="FFFFFF"/>
      </a:lt1>
      <a:dk2>
        <a:srgbClr val="333333"/>
      </a:dk2>
      <a:lt2>
        <a:srgbClr val="FEFAEE"/>
      </a:lt2>
      <a:accent1>
        <a:srgbClr val="12B789"/>
      </a:accent1>
      <a:accent2>
        <a:srgbClr val="FF9101"/>
      </a:accent2>
      <a:accent3>
        <a:srgbClr val="F8D158"/>
      </a:accent3>
      <a:accent4>
        <a:srgbClr val="F57365"/>
      </a:accent4>
      <a:accent5>
        <a:srgbClr val="7FC9EC"/>
      </a:accent5>
      <a:accent6>
        <a:srgbClr val="8689D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229</Words>
  <Application>Microsoft Office PowerPoint</Application>
  <PresentationFormat>全屏显示(16:9)</PresentationFormat>
  <Paragraphs>49</Paragraphs>
  <Slides>9</Slides>
  <Notes>1</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subject>PPTS</dc:subject>
  <dc:creator>锐旗设计;https://9ppt.taobao.com</dc:creator>
  <cp:keywords>锐旗设计；https:/9ppt.taobao.com</cp:keywords>
  <dc:description>PPTS</dc:description>
  <cp:lastModifiedBy>盼基</cp:lastModifiedBy>
  <cp:revision>36</cp:revision>
  <dcterms:created xsi:type="dcterms:W3CDTF">2016-04-12T08:19:00Z</dcterms:created>
  <dcterms:modified xsi:type="dcterms:W3CDTF">2018-09-25T14:43:32Z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