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8" r:id="rId3"/>
    <p:sldId id="257" r:id="rId4"/>
    <p:sldId id="262" r:id="rId5"/>
    <p:sldId id="263" r:id="rId6"/>
    <p:sldId id="259" r:id="rId7"/>
    <p:sldId id="264" r:id="rId8"/>
    <p:sldId id="260" r:id="rId9"/>
    <p:sldId id="276" r:id="rId10"/>
    <p:sldId id="283" r:id="rId11"/>
    <p:sldId id="284" r:id="rId12"/>
    <p:sldId id="285" r:id="rId13"/>
    <p:sldId id="286" r:id="rId14"/>
    <p:sldId id="288" r:id="rId15"/>
    <p:sldId id="282" r:id="rId16"/>
    <p:sldId id="269" r:id="rId17"/>
    <p:sldId id="278"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099D6"/>
    <a:srgbClr val="FEFEFE"/>
    <a:srgbClr val="FAFBFA"/>
    <a:srgbClr val="B2D632"/>
    <a:srgbClr val="06B1F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3593" autoAdjust="0"/>
  </p:normalViewPr>
  <p:slideViewPr>
    <p:cSldViewPr snapToGrid="0">
      <p:cViewPr varScale="1">
        <p:scale>
          <a:sx n="63" d="100"/>
          <a:sy n="63" d="100"/>
        </p:scale>
        <p:origin x="-894" y="-11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2018/9/18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 xmlns:p14="http://schemas.microsoft.com/office/powerpoint/2010/main" val="3598194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ACE55-3DB0-4021-A862-56195674CA58}" type="datetimeFigureOut">
              <a:rPr lang="zh-CN" altLang="en-US" smtClean="0"/>
              <a:pPr/>
              <a:t>2018/9/18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F100F-3339-45DC-AED6-E93871D3C0B2}" type="slidenum">
              <a:rPr lang="zh-CN" altLang="en-US" smtClean="0"/>
              <a:pPr/>
              <a:t>‹#›</a:t>
            </a:fld>
            <a:endParaRPr lang="zh-CN" altLang="en-US"/>
          </a:p>
        </p:txBody>
      </p:sp>
    </p:spTree>
    <p:extLst>
      <p:ext uri="{BB962C8B-B14F-4D97-AF65-F5344CB8AC3E}">
        <p14:creationId xmlns="" xmlns:p14="http://schemas.microsoft.com/office/powerpoint/2010/main" val="297883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pPr/>
              <a:t>1</a:t>
            </a:fld>
            <a:endParaRPr lang="zh-CN" altLang="en-US"/>
          </a:p>
        </p:txBody>
      </p:sp>
    </p:spTree>
    <p:extLst>
      <p:ext uri="{BB962C8B-B14F-4D97-AF65-F5344CB8AC3E}">
        <p14:creationId xmlns="" xmlns:p14="http://schemas.microsoft.com/office/powerpoint/2010/main" val="239768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pPr/>
              <a:t>3</a:t>
            </a:fld>
            <a:endParaRPr lang="zh-CN" altLang="en-US"/>
          </a:p>
        </p:txBody>
      </p:sp>
    </p:spTree>
    <p:extLst>
      <p:ext uri="{BB962C8B-B14F-4D97-AF65-F5344CB8AC3E}">
        <p14:creationId xmlns="" xmlns:p14="http://schemas.microsoft.com/office/powerpoint/2010/main" val="1245760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pPr/>
              <a:t>6</a:t>
            </a:fld>
            <a:endParaRPr lang="zh-CN" altLang="en-US"/>
          </a:p>
        </p:txBody>
      </p:sp>
    </p:spTree>
    <p:extLst>
      <p:ext uri="{BB962C8B-B14F-4D97-AF65-F5344CB8AC3E}">
        <p14:creationId xmlns="" xmlns:p14="http://schemas.microsoft.com/office/powerpoint/2010/main" val="1755205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pPr/>
              <a:t>8</a:t>
            </a:fld>
            <a:endParaRPr lang="zh-CN" altLang="en-US"/>
          </a:p>
        </p:txBody>
      </p:sp>
    </p:spTree>
    <p:extLst>
      <p:ext uri="{BB962C8B-B14F-4D97-AF65-F5344CB8AC3E}">
        <p14:creationId xmlns="" xmlns:p14="http://schemas.microsoft.com/office/powerpoint/2010/main" val="371725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pPr/>
              <a:t>15</a:t>
            </a:fld>
            <a:endParaRPr lang="zh-CN" altLang="en-US"/>
          </a:p>
        </p:txBody>
      </p:sp>
    </p:spTree>
    <p:extLst>
      <p:ext uri="{BB962C8B-B14F-4D97-AF65-F5344CB8AC3E}">
        <p14:creationId xmlns="" xmlns:p14="http://schemas.microsoft.com/office/powerpoint/2010/main" val="3717258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291F100F-3339-45DC-AED6-E93871D3C0B2}" type="slidenum">
              <a:rPr lang="zh-CN" altLang="en-US" smtClean="0"/>
              <a:pPr/>
              <a:t>17</a:t>
            </a:fld>
            <a:endParaRPr lang="zh-CN" altLang="en-US"/>
          </a:p>
        </p:txBody>
      </p:sp>
    </p:spTree>
    <p:extLst>
      <p:ext uri="{BB962C8B-B14F-4D97-AF65-F5344CB8AC3E}">
        <p14:creationId xmlns="" xmlns:p14="http://schemas.microsoft.com/office/powerpoint/2010/main" val="1003629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pPr/>
              <a:t>2018/9/18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pPr/>
              <a:t>2018/9/18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pPr/>
              <a:t>2018/9/18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175B870-CA85-4DE5-84B5-8A14B07E3FEA}" type="datetimeFigureOut">
              <a:rPr lang="zh-CN" altLang="en-US" smtClean="0"/>
              <a:pPr/>
              <a:t>2018/9/18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175B870-CA85-4DE5-84B5-8A14B07E3FEA}" type="datetimeFigureOut">
              <a:rPr lang="zh-CN" altLang="en-US" smtClean="0"/>
              <a:pPr/>
              <a:t>2018/9/18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D0EAAE-78BD-4277-8A7C-EC4E9DBDC910}"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175B870-CA85-4DE5-84B5-8A14B07E3FEA}" type="datetimeFigureOut">
              <a:rPr lang="zh-CN" altLang="en-US" smtClean="0"/>
              <a:pPr/>
              <a:t>2018/9/18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EAAE-78BD-4277-8A7C-EC4E9DBDC91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175B870-CA85-4DE5-84B5-8A14B07E3FEA}" type="datetimeFigureOut">
              <a:rPr lang="zh-CN" altLang="en-US" smtClean="0"/>
              <a:pPr/>
              <a:t>2018/9/18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D0EAAE-78BD-4277-8A7C-EC4E9DBDC910}"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175B870-CA85-4DE5-84B5-8A14B07E3FEA}" type="datetimeFigureOut">
              <a:rPr lang="zh-CN" altLang="en-US" smtClean="0"/>
              <a:pPr/>
              <a:t>2018/9/18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D0EAAE-78BD-4277-8A7C-EC4E9DBDC91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75B870-CA85-4DE5-84B5-8A14B07E3FEA}" type="datetimeFigureOut">
              <a:rPr lang="zh-CN" altLang="en-US" smtClean="0"/>
              <a:pPr/>
              <a:t>2018/9/18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D0EAAE-78BD-4277-8A7C-EC4E9DBDC910}"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175B870-CA85-4DE5-84B5-8A14B07E3FEA}" type="datetimeFigureOut">
              <a:rPr lang="zh-CN" altLang="en-US" smtClean="0"/>
              <a:pPr/>
              <a:t>2018/9/18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EAAE-78BD-4277-8A7C-EC4E9DBDC910}"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175B870-CA85-4DE5-84B5-8A14B07E3FEA}" type="datetimeFigureOut">
              <a:rPr lang="zh-CN" altLang="en-US" smtClean="0"/>
              <a:pPr/>
              <a:t>2018/9/18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D0EAAE-78BD-4277-8A7C-EC4E9DBDC910}"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6B1F5"/>
            </a:gs>
            <a:gs pos="95000">
              <a:srgbClr val="B2D632"/>
            </a:gs>
          </a:gsLst>
          <a:lin ang="27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5B870-CA85-4DE5-84B5-8A14B07E3FEA}" type="datetimeFigureOut">
              <a:rPr lang="zh-CN" altLang="en-US" smtClean="0"/>
              <a:pPr/>
              <a:t>2018/9/18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0EAAE-78BD-4277-8A7C-EC4E9DBDC91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948157" y="870549"/>
            <a:ext cx="137160" cy="137160"/>
            <a:chOff x="6164580" y="2205556"/>
            <a:chExt cx="426720" cy="426720"/>
          </a:xfrm>
        </p:grpSpPr>
        <p:cxnSp>
          <p:nvCxnSpPr>
            <p:cNvPr id="36" name="直接连接符 3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2298677" y="2196429"/>
            <a:ext cx="137160" cy="137160"/>
            <a:chOff x="6164580" y="2205556"/>
            <a:chExt cx="426720" cy="426720"/>
          </a:xfrm>
        </p:grpSpPr>
        <p:cxnSp>
          <p:nvCxnSpPr>
            <p:cNvPr id="40" name="直接连接符 39"/>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2230097" y="3811869"/>
            <a:ext cx="68580" cy="68580"/>
            <a:chOff x="6164580" y="2205556"/>
            <a:chExt cx="426720" cy="426720"/>
          </a:xfrm>
        </p:grpSpPr>
        <p:cxnSp>
          <p:nvCxnSpPr>
            <p:cNvPr id="46" name="直接连接符 4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Freeform 5"/>
          <p:cNvSpPr/>
          <p:nvPr/>
        </p:nvSpPr>
        <p:spPr bwMode="auto">
          <a:xfrm>
            <a:off x="6510570" y="-143812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2" name="Freeform 5"/>
          <p:cNvSpPr/>
          <p:nvPr/>
        </p:nvSpPr>
        <p:spPr bwMode="auto">
          <a:xfrm>
            <a:off x="7341595" y="-12990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3" name="Freeform 5"/>
          <p:cNvSpPr/>
          <p:nvPr/>
        </p:nvSpPr>
        <p:spPr bwMode="auto">
          <a:xfrm>
            <a:off x="8152337" y="-88591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4" name="Freeform 5"/>
          <p:cNvSpPr/>
          <p:nvPr/>
        </p:nvSpPr>
        <p:spPr bwMode="auto">
          <a:xfrm>
            <a:off x="8795745" y="-24250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5" name="Freeform 5"/>
          <p:cNvSpPr/>
          <p:nvPr/>
        </p:nvSpPr>
        <p:spPr bwMode="auto">
          <a:xfrm>
            <a:off x="9208839"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6" name="Freeform 5"/>
          <p:cNvSpPr/>
          <p:nvPr/>
        </p:nvSpPr>
        <p:spPr bwMode="auto">
          <a:xfrm>
            <a:off x="9351181" y="146695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7" name="Freeform 5"/>
          <p:cNvSpPr/>
          <p:nvPr/>
        </p:nvSpPr>
        <p:spPr bwMode="auto">
          <a:xfrm>
            <a:off x="9073463" y="213604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8" name="Freeform 5"/>
          <p:cNvSpPr/>
          <p:nvPr/>
        </p:nvSpPr>
        <p:spPr bwMode="auto">
          <a:xfrm>
            <a:off x="8795745" y="31764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9" name="Freeform 5"/>
          <p:cNvSpPr/>
          <p:nvPr/>
        </p:nvSpPr>
        <p:spPr bwMode="auto">
          <a:xfrm>
            <a:off x="3760140" y="211519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0" name="Freeform 5"/>
          <p:cNvSpPr/>
          <p:nvPr/>
        </p:nvSpPr>
        <p:spPr bwMode="auto">
          <a:xfrm>
            <a:off x="7341595"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2" name="Freeform 5"/>
          <p:cNvSpPr/>
          <p:nvPr/>
        </p:nvSpPr>
        <p:spPr bwMode="auto">
          <a:xfrm>
            <a:off x="6281213" y="45363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3" name="Freeform 5"/>
          <p:cNvSpPr/>
          <p:nvPr/>
        </p:nvSpPr>
        <p:spPr bwMode="auto">
          <a:xfrm>
            <a:off x="5544167"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4" name="Freeform 5"/>
          <p:cNvSpPr/>
          <p:nvPr/>
        </p:nvSpPr>
        <p:spPr bwMode="auto">
          <a:xfrm>
            <a:off x="4733426" y="381981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5" name="Freeform 5"/>
          <p:cNvSpPr/>
          <p:nvPr/>
        </p:nvSpPr>
        <p:spPr bwMode="auto">
          <a:xfrm>
            <a:off x="3515391" y="3220430"/>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6" name="Freeform 5"/>
          <p:cNvSpPr/>
          <p:nvPr/>
        </p:nvSpPr>
        <p:spPr bwMode="auto">
          <a:xfrm>
            <a:off x="4316694" y="2272629"/>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7" name="Freeform 5"/>
          <p:cNvSpPr/>
          <p:nvPr/>
        </p:nvSpPr>
        <p:spPr bwMode="auto">
          <a:xfrm>
            <a:off x="3515390" y="116762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8" name="Freeform 5"/>
          <p:cNvSpPr/>
          <p:nvPr/>
        </p:nvSpPr>
        <p:spPr bwMode="auto">
          <a:xfrm>
            <a:off x="2967063"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9" name="Freeform 5"/>
          <p:cNvSpPr/>
          <p:nvPr/>
        </p:nvSpPr>
        <p:spPr bwMode="auto">
          <a:xfrm>
            <a:off x="4100092" y="-5902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0" name="Freeform 5"/>
          <p:cNvSpPr/>
          <p:nvPr/>
        </p:nvSpPr>
        <p:spPr bwMode="auto">
          <a:xfrm>
            <a:off x="4354815" y="-108594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1" name="Freeform 5"/>
          <p:cNvSpPr/>
          <p:nvPr/>
        </p:nvSpPr>
        <p:spPr bwMode="auto">
          <a:xfrm>
            <a:off x="3563211" y="-1922322"/>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4" name="文本框 73"/>
          <p:cNvSpPr txBox="1"/>
          <p:nvPr/>
        </p:nvSpPr>
        <p:spPr>
          <a:xfrm>
            <a:off x="6138842" y="2188659"/>
            <a:ext cx="5762285" cy="1569660"/>
          </a:xfrm>
          <a:prstGeom prst="rect">
            <a:avLst/>
          </a:prstGeom>
          <a:noFill/>
        </p:spPr>
        <p:txBody>
          <a:bodyPr wrap="square" rtlCol="0">
            <a:spAutoFit/>
          </a:bodyPr>
          <a:lstStyle/>
          <a:p>
            <a:r>
              <a:rPr lang="en-US" altLang="zh-CN" sz="4800" b="1" dirty="0" smtClean="0">
                <a:solidFill>
                  <a:srgbClr val="3099D6"/>
                </a:solidFill>
                <a:latin typeface="微软雅黑" pitchFamily="34" charset="-122"/>
                <a:ea typeface="微软雅黑" pitchFamily="34" charset="-122"/>
              </a:rPr>
              <a:t>NPC</a:t>
            </a:r>
            <a:r>
              <a:rPr lang="zh-CN" altLang="en-US" sz="4800" b="1" dirty="0" smtClean="0">
                <a:solidFill>
                  <a:srgbClr val="3099D6"/>
                </a:solidFill>
                <a:latin typeface="微软雅黑" pitchFamily="34" charset="-122"/>
                <a:ea typeface="微软雅黑" pitchFamily="34" charset="-122"/>
              </a:rPr>
              <a:t>团队</a:t>
            </a:r>
            <a:endParaRPr lang="en-US" altLang="zh-CN" sz="4800" b="1" dirty="0" smtClean="0">
              <a:solidFill>
                <a:srgbClr val="3099D6"/>
              </a:solidFill>
              <a:latin typeface="微软雅黑" pitchFamily="34" charset="-122"/>
              <a:ea typeface="微软雅黑" pitchFamily="34" charset="-122"/>
            </a:endParaRPr>
          </a:p>
          <a:p>
            <a:r>
              <a:rPr lang="zh-CN" altLang="en-US" sz="4800" b="1" dirty="0" smtClean="0">
                <a:solidFill>
                  <a:srgbClr val="3099D6"/>
                </a:solidFill>
                <a:latin typeface="微软雅黑" pitchFamily="34" charset="-122"/>
                <a:ea typeface="微软雅黑" pitchFamily="34" charset="-122"/>
              </a:rPr>
              <a:t>项目寻找汇报</a:t>
            </a:r>
            <a:endParaRPr lang="zh-CN" altLang="en-US" sz="4800" b="1" dirty="0">
              <a:solidFill>
                <a:srgbClr val="3099D6"/>
              </a:solidFill>
              <a:latin typeface="微软雅黑" pitchFamily="34" charset="-122"/>
              <a:ea typeface="微软雅黑" pitchFamily="34" charset="-122"/>
            </a:endParaRPr>
          </a:p>
        </p:txBody>
      </p:sp>
      <p:sp>
        <p:nvSpPr>
          <p:cNvPr id="76" name="文本框 12"/>
          <p:cNvSpPr txBox="1"/>
          <p:nvPr/>
        </p:nvSpPr>
        <p:spPr>
          <a:xfrm>
            <a:off x="6138842" y="3746012"/>
            <a:ext cx="571079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solidFill>
                  <a:schemeClr val="bg1">
                    <a:lumMod val="50000"/>
                  </a:schemeClr>
                </a:solidFill>
              </a:rPr>
              <a:t>The NPC tuandui zai Zuotianxiawuchufa yiluguoguangzhanJIang CongwugeqiyeZhong Ycici XunwenzhaodaoDuanlianziji  de jihui   </a:t>
            </a:r>
            <a:endParaRPr lang="zh-CN" alt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3</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zh-CN" altLang="en-US" sz="2800" b="1" dirty="0" smtClean="0">
                <a:solidFill>
                  <a:schemeClr val="bg1"/>
                </a:solidFill>
                <a:latin typeface="微软雅黑" pitchFamily="34" charset="-122"/>
                <a:ea typeface="微软雅黑" pitchFamily="34" charset="-122"/>
              </a:rPr>
              <a:t>开始行动</a:t>
            </a:r>
            <a:r>
              <a:rPr lang="en-US" altLang="zh-CN" sz="2800" b="1" dirty="0" smtClean="0">
                <a:solidFill>
                  <a:schemeClr val="bg1"/>
                </a:solidFill>
                <a:latin typeface="微软雅黑" pitchFamily="34" charset="-122"/>
                <a:ea typeface="微软雅黑" pitchFamily="34" charset="-122"/>
              </a:rPr>
              <a:t>.2</a:t>
            </a:r>
            <a:endParaRPr lang="zh-CN" altLang="en-US" sz="2800" b="1" dirty="0">
              <a:solidFill>
                <a:schemeClr val="bg1"/>
              </a:solidFill>
              <a:latin typeface="微软雅黑" pitchFamily="34" charset="-122"/>
              <a:ea typeface="微软雅黑" pitchFamily="34" charset="-122"/>
            </a:endParaRPr>
          </a:p>
        </p:txBody>
      </p:sp>
      <p:sp>
        <p:nvSpPr>
          <p:cNvPr id="73" name="TextBox 38"/>
          <p:cNvSpPr txBox="1"/>
          <p:nvPr/>
        </p:nvSpPr>
        <p:spPr>
          <a:xfrm>
            <a:off x="1743597" y="1231902"/>
            <a:ext cx="4047600" cy="523220"/>
          </a:xfrm>
          <a:prstGeom prst="rect">
            <a:avLst/>
          </a:prstGeom>
          <a:noFill/>
        </p:spPr>
        <p:txBody>
          <a:bodyPr wrap="square" rtlCol="0" anchor="t">
            <a:spAutoFit/>
          </a:bodyPr>
          <a:lstStyle/>
          <a:p>
            <a:pPr>
              <a:lnSpc>
                <a:spcPct val="140000"/>
              </a:lnSpc>
            </a:pPr>
            <a:r>
              <a:rPr lang="zh-CN" altLang="en-US" sz="2000" dirty="0" smtClean="0">
                <a:latin typeface="Roboto condensed"/>
                <a:cs typeface="Roboto condensed"/>
              </a:rPr>
              <a:t>长沙铭城教育科技有限公司</a:t>
            </a:r>
            <a:endParaRPr lang="en-US" sz="2000" dirty="0">
              <a:latin typeface="Roboto condensed"/>
              <a:cs typeface="Roboto condensed"/>
            </a:endParaRPr>
          </a:p>
        </p:txBody>
      </p:sp>
      <p:sp>
        <p:nvSpPr>
          <p:cNvPr id="74" name="TextBox 39"/>
          <p:cNvSpPr txBox="1"/>
          <p:nvPr/>
        </p:nvSpPr>
        <p:spPr>
          <a:xfrm>
            <a:off x="1656513" y="4847131"/>
            <a:ext cx="3481546" cy="1126462"/>
          </a:xfrm>
          <a:prstGeom prst="rect">
            <a:avLst/>
          </a:prstGeom>
          <a:noFill/>
        </p:spPr>
        <p:txBody>
          <a:bodyPr wrap="square" rtlCol="0">
            <a:spAutoFit/>
          </a:bodyPr>
          <a:lstStyle/>
          <a:p>
            <a:pPr>
              <a:lnSpc>
                <a:spcPct val="140000"/>
              </a:lnSpc>
            </a:pPr>
            <a:r>
              <a:rPr lang="en-US" sz="1600" dirty="0" smtClean="0">
                <a:solidFill>
                  <a:schemeClr val="bg1"/>
                </a:solidFill>
                <a:latin typeface="Roboto condensed"/>
                <a:cs typeface="Roboto condensed"/>
              </a:rPr>
              <a:t>     </a:t>
            </a:r>
            <a:r>
              <a:rPr lang="zh-CN" altLang="en-US" sz="1600" dirty="0" smtClean="0">
                <a:solidFill>
                  <a:schemeClr val="bg1"/>
                </a:solidFill>
                <a:latin typeface="Roboto condensed"/>
                <a:cs typeface="Roboto condensed"/>
              </a:rPr>
              <a:t>然后我们来到了“长沙铭城教育科技有限公司”，有三号</a:t>
            </a:r>
            <a:r>
              <a:rPr lang="en-US" altLang="zh-CN" sz="1600" dirty="0" smtClean="0">
                <a:solidFill>
                  <a:schemeClr val="bg1"/>
                </a:solidFill>
                <a:latin typeface="Roboto condensed"/>
                <a:cs typeface="Roboto condensed"/>
              </a:rPr>
              <a:t>NPC</a:t>
            </a:r>
            <a:r>
              <a:rPr lang="zh-CN" altLang="en-US" sz="1600" dirty="0" smtClean="0">
                <a:solidFill>
                  <a:schemeClr val="bg1"/>
                </a:solidFill>
                <a:latin typeface="Roboto condensed"/>
                <a:cs typeface="Roboto condensed"/>
              </a:rPr>
              <a:t>去与负责人谈判</a:t>
            </a:r>
            <a:endParaRPr lang="en-US" sz="1600" dirty="0">
              <a:solidFill>
                <a:schemeClr val="bg1"/>
              </a:solidFill>
              <a:latin typeface="Roboto condensed"/>
              <a:cs typeface="Roboto condensed"/>
            </a:endParaRPr>
          </a:p>
        </p:txBody>
      </p:sp>
      <p:cxnSp>
        <p:nvCxnSpPr>
          <p:cNvPr id="81" name="Straight Connector 46"/>
          <p:cNvCxnSpPr/>
          <p:nvPr/>
        </p:nvCxnSpPr>
        <p:spPr>
          <a:xfrm>
            <a:off x="1129379" y="6044104"/>
            <a:ext cx="4328002" cy="8357"/>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cxnSp>
        <p:nvCxnSpPr>
          <p:cNvPr id="83" name="Straight Connector 49"/>
          <p:cNvCxnSpPr/>
          <p:nvPr/>
        </p:nvCxnSpPr>
        <p:spPr>
          <a:xfrm>
            <a:off x="6455030" y="913199"/>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90" name="TextBox 39"/>
          <p:cNvSpPr txBox="1"/>
          <p:nvPr/>
        </p:nvSpPr>
        <p:spPr>
          <a:xfrm>
            <a:off x="7469484" y="3504557"/>
            <a:ext cx="3481546" cy="1471172"/>
          </a:xfrm>
          <a:prstGeom prst="rect">
            <a:avLst/>
          </a:prstGeom>
          <a:noFill/>
        </p:spPr>
        <p:txBody>
          <a:bodyPr wrap="square" rtlCol="0">
            <a:spAutoFit/>
          </a:bodyPr>
          <a:lstStyle/>
          <a:p>
            <a:pPr>
              <a:lnSpc>
                <a:spcPct val="140000"/>
              </a:lnSpc>
            </a:pPr>
            <a:r>
              <a:rPr lang="zh-CN" altLang="en-US" sz="1600" dirty="0" smtClean="0">
                <a:solidFill>
                  <a:schemeClr val="bg1"/>
                </a:solidFill>
                <a:latin typeface="Roboto condensed"/>
                <a:cs typeface="Roboto condensed"/>
              </a:rPr>
              <a:t>      总结：还是与上一家一样，存在很多分公司不需要制作单独的网站。有点小打击但是我们仍然没有放弃，下一家，行动！</a:t>
            </a:r>
            <a:endParaRPr lang="en-US" sz="1600" dirty="0">
              <a:solidFill>
                <a:schemeClr val="bg1"/>
              </a:solidFill>
              <a:latin typeface="Roboto condensed"/>
              <a:cs typeface="Roboto condensed"/>
            </a:endParaRPr>
          </a:p>
        </p:txBody>
      </p:sp>
      <p:cxnSp>
        <p:nvCxnSpPr>
          <p:cNvPr id="91" name="Straight Connector 46"/>
          <p:cNvCxnSpPr/>
          <p:nvPr/>
        </p:nvCxnSpPr>
        <p:spPr>
          <a:xfrm>
            <a:off x="7043941" y="6036846"/>
            <a:ext cx="4328002" cy="8357"/>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92" name="TextBox 38"/>
          <p:cNvSpPr txBox="1"/>
          <p:nvPr/>
        </p:nvSpPr>
        <p:spPr>
          <a:xfrm>
            <a:off x="8383881" y="2298701"/>
            <a:ext cx="2575595" cy="476541"/>
          </a:xfrm>
          <a:prstGeom prst="rect">
            <a:avLst/>
          </a:prstGeom>
          <a:noFill/>
        </p:spPr>
        <p:txBody>
          <a:bodyPr wrap="square" rtlCol="0" anchor="t">
            <a:spAutoFit/>
          </a:bodyPr>
          <a:lstStyle/>
          <a:p>
            <a:pPr>
              <a:lnSpc>
                <a:spcPct val="140000"/>
              </a:lnSpc>
            </a:pPr>
            <a:r>
              <a:rPr lang="zh-CN" altLang="en-US" sz="2000" dirty="0" smtClean="0">
                <a:latin typeface="Roboto condensed"/>
                <a:cs typeface="Roboto condensed"/>
              </a:rPr>
              <a:t>结果：失败</a:t>
            </a:r>
            <a:endParaRPr lang="en-US" sz="2000" dirty="0">
              <a:latin typeface="Roboto condensed"/>
              <a:cs typeface="Roboto condensed"/>
            </a:endParaRPr>
          </a:p>
        </p:txBody>
      </p:sp>
      <p:pic>
        <p:nvPicPr>
          <p:cNvPr id="2050" name="Picture 2" descr="C:\Users\Administrator\Desktop\PPT用图\铭城\(@4A93SF6Y8]Z6AW3DQDV`A.jpg"/>
          <p:cNvPicPr>
            <a:picLocks noChangeAspect="1" noChangeArrowheads="1"/>
          </p:cNvPicPr>
          <p:nvPr/>
        </p:nvPicPr>
        <p:blipFill>
          <a:blip r:embed="rId2" cstate="print"/>
          <a:srcRect/>
          <a:stretch>
            <a:fillRect/>
          </a:stretch>
        </p:blipFill>
        <p:spPr bwMode="auto">
          <a:xfrm>
            <a:off x="1317626" y="1796591"/>
            <a:ext cx="3952120" cy="296409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3</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zh-CN" altLang="en-US" sz="2800" b="1" dirty="0" smtClean="0">
                <a:solidFill>
                  <a:schemeClr val="bg1"/>
                </a:solidFill>
                <a:latin typeface="微软雅黑" pitchFamily="34" charset="-122"/>
                <a:ea typeface="微软雅黑" pitchFamily="34" charset="-122"/>
              </a:rPr>
              <a:t>开始行动</a:t>
            </a:r>
            <a:r>
              <a:rPr lang="en-US" altLang="zh-CN" sz="2800" b="1" dirty="0" smtClean="0">
                <a:solidFill>
                  <a:schemeClr val="bg1"/>
                </a:solidFill>
                <a:latin typeface="微软雅黑" pitchFamily="34" charset="-122"/>
                <a:ea typeface="微软雅黑" pitchFamily="34" charset="-122"/>
              </a:rPr>
              <a:t>.</a:t>
            </a:r>
            <a:r>
              <a:rPr lang="en-US" altLang="zh-CN" sz="2800" b="1" dirty="0">
                <a:solidFill>
                  <a:schemeClr val="bg1"/>
                </a:solidFill>
                <a:latin typeface="微软雅黑" pitchFamily="34" charset="-122"/>
                <a:ea typeface="微软雅黑" pitchFamily="34" charset="-122"/>
              </a:rPr>
              <a:t>3</a:t>
            </a:r>
            <a:endParaRPr lang="en-US" altLang="zh-CN" sz="2800" b="1" dirty="0" smtClean="0">
              <a:solidFill>
                <a:schemeClr val="bg1"/>
              </a:solidFill>
              <a:latin typeface="微软雅黑" pitchFamily="34" charset="-122"/>
              <a:ea typeface="微软雅黑" pitchFamily="34" charset="-122"/>
            </a:endParaRPr>
          </a:p>
        </p:txBody>
      </p:sp>
      <p:sp>
        <p:nvSpPr>
          <p:cNvPr id="73" name="TextBox 38"/>
          <p:cNvSpPr txBox="1"/>
          <p:nvPr/>
        </p:nvSpPr>
        <p:spPr>
          <a:xfrm>
            <a:off x="5067372" y="680360"/>
            <a:ext cx="4047600" cy="476541"/>
          </a:xfrm>
          <a:prstGeom prst="rect">
            <a:avLst/>
          </a:prstGeom>
          <a:noFill/>
        </p:spPr>
        <p:txBody>
          <a:bodyPr wrap="square" rtlCol="0" anchor="t">
            <a:spAutoFit/>
          </a:bodyPr>
          <a:lstStyle/>
          <a:p>
            <a:pPr>
              <a:lnSpc>
                <a:spcPct val="140000"/>
              </a:lnSpc>
            </a:pPr>
            <a:r>
              <a:rPr lang="zh-CN" altLang="en-US" sz="2000" dirty="0" smtClean="0">
                <a:latin typeface="Roboto condensed"/>
                <a:cs typeface="Roboto condensed"/>
              </a:rPr>
              <a:t>三杰教育培训学校</a:t>
            </a:r>
            <a:endParaRPr lang="en-US" sz="2000" dirty="0">
              <a:latin typeface="Roboto condensed"/>
              <a:cs typeface="Roboto condensed"/>
            </a:endParaRPr>
          </a:p>
        </p:txBody>
      </p:sp>
      <p:sp>
        <p:nvSpPr>
          <p:cNvPr id="74" name="TextBox 39"/>
          <p:cNvSpPr txBox="1"/>
          <p:nvPr/>
        </p:nvSpPr>
        <p:spPr>
          <a:xfrm>
            <a:off x="1569437" y="5442216"/>
            <a:ext cx="3481546" cy="1126462"/>
          </a:xfrm>
          <a:prstGeom prst="rect">
            <a:avLst/>
          </a:prstGeom>
          <a:noFill/>
        </p:spPr>
        <p:txBody>
          <a:bodyPr wrap="square" rtlCol="0">
            <a:spAutoFit/>
          </a:bodyPr>
          <a:lstStyle/>
          <a:p>
            <a:pPr>
              <a:lnSpc>
                <a:spcPct val="140000"/>
              </a:lnSpc>
            </a:pPr>
            <a:r>
              <a:rPr lang="en-US" sz="1600" dirty="0" smtClean="0">
                <a:solidFill>
                  <a:schemeClr val="bg1"/>
                </a:solidFill>
                <a:latin typeface="Roboto condensed"/>
                <a:cs typeface="Roboto condensed"/>
              </a:rPr>
              <a:t>     </a:t>
            </a:r>
            <a:r>
              <a:rPr lang="zh-CN" altLang="en-US" sz="1600" dirty="0" smtClean="0">
                <a:solidFill>
                  <a:schemeClr val="bg1"/>
                </a:solidFill>
                <a:latin typeface="Roboto condensed"/>
                <a:cs typeface="Roboto condensed"/>
              </a:rPr>
              <a:t>接下来我们来到了“三才教育培训学校”，有五号</a:t>
            </a:r>
            <a:r>
              <a:rPr lang="en-US" altLang="zh-CN" sz="1600" dirty="0" smtClean="0">
                <a:solidFill>
                  <a:schemeClr val="bg1"/>
                </a:solidFill>
                <a:latin typeface="Roboto condensed"/>
                <a:cs typeface="Roboto condensed"/>
              </a:rPr>
              <a:t>NPC</a:t>
            </a:r>
            <a:r>
              <a:rPr lang="zh-CN" altLang="en-US" sz="1600" dirty="0" smtClean="0">
                <a:solidFill>
                  <a:schemeClr val="bg1"/>
                </a:solidFill>
                <a:latin typeface="Roboto condensed"/>
                <a:cs typeface="Roboto condensed"/>
              </a:rPr>
              <a:t>去与负责人谈判</a:t>
            </a:r>
            <a:endParaRPr lang="en-US" sz="1600" dirty="0">
              <a:solidFill>
                <a:schemeClr val="bg1"/>
              </a:solidFill>
              <a:latin typeface="Roboto condensed"/>
              <a:cs typeface="Roboto condensed"/>
            </a:endParaRPr>
          </a:p>
        </p:txBody>
      </p:sp>
      <p:cxnSp>
        <p:nvCxnSpPr>
          <p:cNvPr id="81" name="Straight Connector 46"/>
          <p:cNvCxnSpPr/>
          <p:nvPr/>
        </p:nvCxnSpPr>
        <p:spPr>
          <a:xfrm>
            <a:off x="1085836" y="6668218"/>
            <a:ext cx="4328002" cy="8357"/>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cxnSp>
        <p:nvCxnSpPr>
          <p:cNvPr id="83" name="Straight Connector 49"/>
          <p:cNvCxnSpPr/>
          <p:nvPr/>
        </p:nvCxnSpPr>
        <p:spPr>
          <a:xfrm>
            <a:off x="4800394" y="855147"/>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90" name="TextBox 39"/>
          <p:cNvSpPr txBox="1"/>
          <p:nvPr/>
        </p:nvSpPr>
        <p:spPr>
          <a:xfrm>
            <a:off x="7498513" y="5202729"/>
            <a:ext cx="3481546" cy="1471172"/>
          </a:xfrm>
          <a:prstGeom prst="rect">
            <a:avLst/>
          </a:prstGeom>
          <a:noFill/>
        </p:spPr>
        <p:txBody>
          <a:bodyPr wrap="square" rtlCol="0">
            <a:spAutoFit/>
          </a:bodyPr>
          <a:lstStyle/>
          <a:p>
            <a:pPr>
              <a:lnSpc>
                <a:spcPct val="140000"/>
              </a:lnSpc>
            </a:pPr>
            <a:r>
              <a:rPr lang="zh-CN" altLang="en-US" sz="1600" dirty="0" smtClean="0">
                <a:solidFill>
                  <a:schemeClr val="bg1"/>
                </a:solidFill>
                <a:latin typeface="Roboto condensed"/>
                <a:cs typeface="Roboto condensed"/>
              </a:rPr>
              <a:t>      总结：同样的结局，分公司不需要网站，但是我们与负责人交涉了很久，他们也很佩服我们能有与之对话的勇气</a:t>
            </a:r>
            <a:endParaRPr lang="en-US" sz="1600" dirty="0">
              <a:solidFill>
                <a:schemeClr val="bg1"/>
              </a:solidFill>
              <a:latin typeface="Roboto condensed"/>
              <a:cs typeface="Roboto condensed"/>
            </a:endParaRPr>
          </a:p>
        </p:txBody>
      </p:sp>
      <p:cxnSp>
        <p:nvCxnSpPr>
          <p:cNvPr id="91" name="Straight Connector 46"/>
          <p:cNvCxnSpPr/>
          <p:nvPr/>
        </p:nvCxnSpPr>
        <p:spPr>
          <a:xfrm>
            <a:off x="7029427" y="6660960"/>
            <a:ext cx="4328002" cy="8357"/>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92" name="TextBox 38"/>
          <p:cNvSpPr txBox="1"/>
          <p:nvPr/>
        </p:nvSpPr>
        <p:spPr>
          <a:xfrm>
            <a:off x="5437472" y="5767618"/>
            <a:ext cx="2575595" cy="476541"/>
          </a:xfrm>
          <a:prstGeom prst="rect">
            <a:avLst/>
          </a:prstGeom>
          <a:noFill/>
        </p:spPr>
        <p:txBody>
          <a:bodyPr wrap="square" rtlCol="0" anchor="t">
            <a:spAutoFit/>
          </a:bodyPr>
          <a:lstStyle/>
          <a:p>
            <a:pPr>
              <a:lnSpc>
                <a:spcPct val="140000"/>
              </a:lnSpc>
            </a:pPr>
            <a:r>
              <a:rPr lang="zh-CN" altLang="en-US" sz="2000" dirty="0" smtClean="0">
                <a:latin typeface="Roboto condensed"/>
                <a:cs typeface="Roboto condensed"/>
              </a:rPr>
              <a:t>结果：失败</a:t>
            </a:r>
            <a:endParaRPr lang="en-US" sz="2000" dirty="0">
              <a:latin typeface="Roboto condensed"/>
              <a:cs typeface="Roboto condensed"/>
            </a:endParaRPr>
          </a:p>
        </p:txBody>
      </p:sp>
      <p:pic>
        <p:nvPicPr>
          <p:cNvPr id="3074" name="Picture 2" descr="C:\Users\Administrator\Desktop\PPT用图\三杰教育\31B64D8EB52A92A3A88DEB0109F029A9.jpg"/>
          <p:cNvPicPr>
            <a:picLocks noChangeAspect="1" noChangeArrowheads="1"/>
          </p:cNvPicPr>
          <p:nvPr/>
        </p:nvPicPr>
        <p:blipFill>
          <a:blip r:embed="rId2" cstate="print"/>
          <a:srcRect/>
          <a:stretch>
            <a:fillRect/>
          </a:stretch>
        </p:blipFill>
        <p:spPr bwMode="auto">
          <a:xfrm>
            <a:off x="1961596" y="1213987"/>
            <a:ext cx="2748199" cy="3664267"/>
          </a:xfrm>
          <a:prstGeom prst="rect">
            <a:avLst/>
          </a:prstGeom>
          <a:noFill/>
        </p:spPr>
      </p:pic>
      <p:pic>
        <p:nvPicPr>
          <p:cNvPr id="3075" name="Picture 3" descr="C:\Users\Administrator\Desktop\PPT用图\三杰教育\4610430C885506813A15F73F11249450.jpg"/>
          <p:cNvPicPr>
            <a:picLocks noChangeAspect="1" noChangeArrowheads="1"/>
          </p:cNvPicPr>
          <p:nvPr/>
        </p:nvPicPr>
        <p:blipFill>
          <a:blip r:embed="rId3" cstate="print"/>
          <a:srcRect/>
          <a:stretch>
            <a:fillRect/>
          </a:stretch>
        </p:blipFill>
        <p:spPr bwMode="auto">
          <a:xfrm>
            <a:off x="7849046" y="1224646"/>
            <a:ext cx="2771775" cy="3695701"/>
          </a:xfrm>
          <a:prstGeom prst="rect">
            <a:avLst/>
          </a:prstGeom>
          <a:noFill/>
        </p:spPr>
      </p:pic>
      <p:pic>
        <p:nvPicPr>
          <p:cNvPr id="3076" name="Picture 4" descr="C:\Users\Administrator\Desktop\PPT用图\三杰教育\0E7B2837EC7B80B6D9F5DD3686487140.jpg"/>
          <p:cNvPicPr>
            <a:picLocks noChangeAspect="1" noChangeArrowheads="1"/>
          </p:cNvPicPr>
          <p:nvPr/>
        </p:nvPicPr>
        <p:blipFill>
          <a:blip r:embed="rId4" cstate="print"/>
          <a:srcRect/>
          <a:stretch>
            <a:fillRect/>
          </a:stretch>
        </p:blipFill>
        <p:spPr bwMode="auto">
          <a:xfrm>
            <a:off x="4887901" y="1227776"/>
            <a:ext cx="2771059" cy="3694747"/>
          </a:xfrm>
          <a:prstGeom prst="rect">
            <a:avLst/>
          </a:prstGeom>
          <a:noFill/>
        </p:spPr>
      </p:pic>
      <p:cxnSp>
        <p:nvCxnSpPr>
          <p:cNvPr id="52" name="Straight Connector 49"/>
          <p:cNvCxnSpPr/>
          <p:nvPr/>
        </p:nvCxnSpPr>
        <p:spPr>
          <a:xfrm>
            <a:off x="7754052" y="876917"/>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3</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zh-CN" altLang="en-US" sz="2800" b="1" dirty="0" smtClean="0">
                <a:solidFill>
                  <a:schemeClr val="bg1"/>
                </a:solidFill>
                <a:latin typeface="微软雅黑" pitchFamily="34" charset="-122"/>
                <a:ea typeface="微软雅黑" pitchFamily="34" charset="-122"/>
              </a:rPr>
              <a:t>开始行动</a:t>
            </a:r>
            <a:r>
              <a:rPr lang="en-US" altLang="zh-CN" sz="2800" b="1" dirty="0" smtClean="0">
                <a:solidFill>
                  <a:schemeClr val="bg1"/>
                </a:solidFill>
                <a:latin typeface="微软雅黑" pitchFamily="34" charset="-122"/>
                <a:ea typeface="微软雅黑" pitchFamily="34" charset="-122"/>
              </a:rPr>
              <a:t>.4</a:t>
            </a:r>
            <a:endParaRPr lang="zh-CN" altLang="en-US" sz="2800" b="1" dirty="0">
              <a:solidFill>
                <a:schemeClr val="bg1"/>
              </a:solidFill>
              <a:latin typeface="微软雅黑" pitchFamily="34" charset="-122"/>
              <a:ea typeface="微软雅黑" pitchFamily="34" charset="-122"/>
            </a:endParaRPr>
          </a:p>
        </p:txBody>
      </p:sp>
      <p:sp>
        <p:nvSpPr>
          <p:cNvPr id="73" name="TextBox 38"/>
          <p:cNvSpPr txBox="1"/>
          <p:nvPr/>
        </p:nvSpPr>
        <p:spPr>
          <a:xfrm>
            <a:off x="4631943" y="723903"/>
            <a:ext cx="4047600" cy="476541"/>
          </a:xfrm>
          <a:prstGeom prst="rect">
            <a:avLst/>
          </a:prstGeom>
          <a:noFill/>
        </p:spPr>
        <p:txBody>
          <a:bodyPr wrap="square" rtlCol="0" anchor="t">
            <a:spAutoFit/>
          </a:bodyPr>
          <a:lstStyle/>
          <a:p>
            <a:pPr>
              <a:lnSpc>
                <a:spcPct val="140000"/>
              </a:lnSpc>
            </a:pPr>
            <a:r>
              <a:rPr lang="zh-CN" altLang="en-US" sz="2000" dirty="0" smtClean="0">
                <a:latin typeface="Roboto condensed"/>
                <a:cs typeface="Roboto condensed"/>
              </a:rPr>
              <a:t>长沙漫山文化传播有限公司</a:t>
            </a:r>
            <a:endParaRPr lang="en-US" sz="2000" dirty="0">
              <a:latin typeface="Roboto condensed"/>
              <a:cs typeface="Roboto condensed"/>
            </a:endParaRPr>
          </a:p>
        </p:txBody>
      </p:sp>
      <p:sp>
        <p:nvSpPr>
          <p:cNvPr id="74" name="TextBox 39"/>
          <p:cNvSpPr txBox="1"/>
          <p:nvPr/>
        </p:nvSpPr>
        <p:spPr>
          <a:xfrm>
            <a:off x="8275037" y="1327416"/>
            <a:ext cx="3481546" cy="1126462"/>
          </a:xfrm>
          <a:prstGeom prst="rect">
            <a:avLst/>
          </a:prstGeom>
          <a:noFill/>
        </p:spPr>
        <p:txBody>
          <a:bodyPr wrap="square" rtlCol="0">
            <a:spAutoFit/>
          </a:bodyPr>
          <a:lstStyle/>
          <a:p>
            <a:pPr>
              <a:lnSpc>
                <a:spcPct val="140000"/>
              </a:lnSpc>
            </a:pPr>
            <a:r>
              <a:rPr lang="en-US" sz="1600" dirty="0" smtClean="0">
                <a:solidFill>
                  <a:schemeClr val="bg1"/>
                </a:solidFill>
                <a:latin typeface="Roboto condensed"/>
                <a:cs typeface="Roboto condensed"/>
              </a:rPr>
              <a:t>     </a:t>
            </a:r>
            <a:r>
              <a:rPr lang="zh-CN" altLang="en-US" sz="1600" dirty="0" smtClean="0">
                <a:solidFill>
                  <a:schemeClr val="bg1"/>
                </a:solidFill>
                <a:latin typeface="Roboto condensed"/>
                <a:cs typeface="Roboto condensed"/>
              </a:rPr>
              <a:t>接下来我们来到了“长沙漫山文化传播有限公司”，由二号</a:t>
            </a:r>
            <a:r>
              <a:rPr lang="en-US" altLang="zh-CN" sz="1600" dirty="0" smtClean="0">
                <a:solidFill>
                  <a:schemeClr val="bg1"/>
                </a:solidFill>
                <a:latin typeface="Roboto condensed"/>
                <a:cs typeface="Roboto condensed"/>
              </a:rPr>
              <a:t>NPC</a:t>
            </a:r>
            <a:r>
              <a:rPr lang="zh-CN" altLang="en-US" sz="1600" dirty="0" smtClean="0">
                <a:solidFill>
                  <a:schemeClr val="bg1"/>
                </a:solidFill>
                <a:latin typeface="Roboto condensed"/>
                <a:cs typeface="Roboto condensed"/>
              </a:rPr>
              <a:t>去与负责人谈判</a:t>
            </a:r>
            <a:endParaRPr lang="en-US" sz="1600" dirty="0">
              <a:solidFill>
                <a:schemeClr val="bg1"/>
              </a:solidFill>
              <a:latin typeface="Roboto condensed"/>
              <a:cs typeface="Roboto condensed"/>
            </a:endParaRPr>
          </a:p>
        </p:txBody>
      </p:sp>
      <p:cxnSp>
        <p:nvCxnSpPr>
          <p:cNvPr id="81" name="Straight Connector 46"/>
          <p:cNvCxnSpPr/>
          <p:nvPr/>
        </p:nvCxnSpPr>
        <p:spPr>
          <a:xfrm>
            <a:off x="1085836" y="6668218"/>
            <a:ext cx="4328002" cy="8357"/>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cxnSp>
        <p:nvCxnSpPr>
          <p:cNvPr id="83" name="Straight Connector 49"/>
          <p:cNvCxnSpPr/>
          <p:nvPr/>
        </p:nvCxnSpPr>
        <p:spPr>
          <a:xfrm>
            <a:off x="313303" y="3402391"/>
            <a:ext cx="4380617" cy="26609"/>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90" name="TextBox 39"/>
          <p:cNvSpPr txBox="1"/>
          <p:nvPr/>
        </p:nvSpPr>
        <p:spPr>
          <a:xfrm>
            <a:off x="8321473" y="4684569"/>
            <a:ext cx="3481546" cy="1126462"/>
          </a:xfrm>
          <a:prstGeom prst="rect">
            <a:avLst/>
          </a:prstGeom>
          <a:noFill/>
        </p:spPr>
        <p:txBody>
          <a:bodyPr wrap="square" rtlCol="0">
            <a:spAutoFit/>
          </a:bodyPr>
          <a:lstStyle/>
          <a:p>
            <a:pPr>
              <a:lnSpc>
                <a:spcPct val="140000"/>
              </a:lnSpc>
            </a:pPr>
            <a:r>
              <a:rPr lang="zh-CN" altLang="en-US" sz="1600" dirty="0" smtClean="0">
                <a:solidFill>
                  <a:schemeClr val="bg1"/>
                </a:solidFill>
                <a:latin typeface="Roboto condensed"/>
                <a:cs typeface="Roboto condensed"/>
              </a:rPr>
              <a:t>      总结：在二号的良好沟通下，我们留下了联系方式，他们是对流量对网站有需求的企业</a:t>
            </a:r>
            <a:endParaRPr lang="en-US" sz="1600" dirty="0">
              <a:solidFill>
                <a:schemeClr val="bg1"/>
              </a:solidFill>
              <a:latin typeface="Roboto condensed"/>
              <a:cs typeface="Roboto condensed"/>
            </a:endParaRPr>
          </a:p>
        </p:txBody>
      </p:sp>
      <p:cxnSp>
        <p:nvCxnSpPr>
          <p:cNvPr id="91" name="Straight Connector 46"/>
          <p:cNvCxnSpPr/>
          <p:nvPr/>
        </p:nvCxnSpPr>
        <p:spPr>
          <a:xfrm>
            <a:off x="7029427" y="6660960"/>
            <a:ext cx="4328002" cy="8357"/>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92" name="TextBox 38"/>
          <p:cNvSpPr txBox="1"/>
          <p:nvPr/>
        </p:nvSpPr>
        <p:spPr>
          <a:xfrm>
            <a:off x="9247472" y="3253018"/>
            <a:ext cx="2575595" cy="523220"/>
          </a:xfrm>
          <a:prstGeom prst="rect">
            <a:avLst/>
          </a:prstGeom>
          <a:noFill/>
        </p:spPr>
        <p:txBody>
          <a:bodyPr wrap="square" rtlCol="0" anchor="t">
            <a:spAutoFit/>
          </a:bodyPr>
          <a:lstStyle/>
          <a:p>
            <a:pPr>
              <a:lnSpc>
                <a:spcPct val="140000"/>
              </a:lnSpc>
            </a:pPr>
            <a:r>
              <a:rPr lang="zh-CN" altLang="en-US" sz="2000" dirty="0" smtClean="0">
                <a:latin typeface="Roboto condensed"/>
                <a:cs typeface="Roboto condensed"/>
              </a:rPr>
              <a:t>结果：成功</a:t>
            </a:r>
            <a:endParaRPr lang="en-US" sz="2000" dirty="0">
              <a:latin typeface="Roboto condensed"/>
              <a:cs typeface="Roboto condensed"/>
            </a:endParaRPr>
          </a:p>
        </p:txBody>
      </p:sp>
      <p:cxnSp>
        <p:nvCxnSpPr>
          <p:cNvPr id="52" name="Straight Connector 49"/>
          <p:cNvCxnSpPr/>
          <p:nvPr/>
        </p:nvCxnSpPr>
        <p:spPr>
          <a:xfrm>
            <a:off x="7960881" y="709266"/>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pic>
        <p:nvPicPr>
          <p:cNvPr id="4098" name="Picture 2" descr="C:\Users\Administrator\Desktop\PPT用图\漫山\[@9B7JUHXA[$7AU`]6_UYBP.jpg"/>
          <p:cNvPicPr>
            <a:picLocks noChangeAspect="1" noChangeArrowheads="1"/>
          </p:cNvPicPr>
          <p:nvPr/>
        </p:nvPicPr>
        <p:blipFill>
          <a:blip r:embed="rId2" cstate="print"/>
          <a:srcRect/>
          <a:stretch>
            <a:fillRect/>
          </a:stretch>
        </p:blipFill>
        <p:spPr bwMode="auto">
          <a:xfrm>
            <a:off x="634047" y="1530668"/>
            <a:ext cx="3815139" cy="1806892"/>
          </a:xfrm>
          <a:prstGeom prst="rect">
            <a:avLst/>
          </a:prstGeom>
          <a:noFill/>
        </p:spPr>
      </p:pic>
      <p:pic>
        <p:nvPicPr>
          <p:cNvPr id="4099" name="Picture 3" descr="C:\Users\Administrator\Desktop\PPT用图\漫山\3C4EC8189348578EE26BF5661BC97FFC.jpg"/>
          <p:cNvPicPr>
            <a:picLocks noChangeAspect="1" noChangeArrowheads="1"/>
          </p:cNvPicPr>
          <p:nvPr/>
        </p:nvPicPr>
        <p:blipFill>
          <a:blip r:embed="rId3" cstate="print"/>
          <a:srcRect/>
          <a:stretch>
            <a:fillRect/>
          </a:stretch>
        </p:blipFill>
        <p:spPr bwMode="auto">
          <a:xfrm>
            <a:off x="4783666" y="2288540"/>
            <a:ext cx="3125894" cy="2344420"/>
          </a:xfrm>
          <a:prstGeom prst="rect">
            <a:avLst/>
          </a:prstGeom>
          <a:noFill/>
        </p:spPr>
      </p:pic>
      <p:pic>
        <p:nvPicPr>
          <p:cNvPr id="4100" name="Picture 4" descr="C:\Users\Administrator\Desktop\PPT用图\漫山\E7BF2EA5405D365B9FF81865A2CC4738.jpg"/>
          <p:cNvPicPr>
            <a:picLocks noChangeAspect="1" noChangeArrowheads="1"/>
          </p:cNvPicPr>
          <p:nvPr/>
        </p:nvPicPr>
        <p:blipFill>
          <a:blip r:embed="rId4" cstate="print"/>
          <a:srcRect/>
          <a:stretch>
            <a:fillRect/>
          </a:stretch>
        </p:blipFill>
        <p:spPr bwMode="auto">
          <a:xfrm>
            <a:off x="635423" y="3520440"/>
            <a:ext cx="3779520" cy="283464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3</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zh-CN" altLang="en-US" sz="2800" b="1" dirty="0" smtClean="0">
                <a:solidFill>
                  <a:schemeClr val="bg1"/>
                </a:solidFill>
                <a:latin typeface="微软雅黑" pitchFamily="34" charset="-122"/>
                <a:ea typeface="微软雅黑" pitchFamily="34" charset="-122"/>
              </a:rPr>
              <a:t>开始行动</a:t>
            </a:r>
            <a:r>
              <a:rPr lang="en-US" altLang="zh-CN" sz="2800" b="1" dirty="0" smtClean="0">
                <a:solidFill>
                  <a:schemeClr val="bg1"/>
                </a:solidFill>
                <a:latin typeface="微软雅黑" pitchFamily="34" charset="-122"/>
                <a:ea typeface="微软雅黑" pitchFamily="34" charset="-122"/>
              </a:rPr>
              <a:t>.5</a:t>
            </a:r>
            <a:endParaRPr lang="zh-CN" altLang="en-US" sz="2800" b="1" dirty="0">
              <a:solidFill>
                <a:schemeClr val="bg1"/>
              </a:solidFill>
              <a:latin typeface="微软雅黑" pitchFamily="34" charset="-122"/>
              <a:ea typeface="微软雅黑" pitchFamily="34" charset="-122"/>
            </a:endParaRPr>
          </a:p>
        </p:txBody>
      </p:sp>
      <p:sp>
        <p:nvSpPr>
          <p:cNvPr id="73" name="TextBox 38"/>
          <p:cNvSpPr txBox="1"/>
          <p:nvPr/>
        </p:nvSpPr>
        <p:spPr>
          <a:xfrm>
            <a:off x="4225543" y="999675"/>
            <a:ext cx="4047600" cy="476541"/>
          </a:xfrm>
          <a:prstGeom prst="rect">
            <a:avLst/>
          </a:prstGeom>
          <a:noFill/>
        </p:spPr>
        <p:txBody>
          <a:bodyPr wrap="square" rtlCol="0" anchor="t">
            <a:spAutoFit/>
          </a:bodyPr>
          <a:lstStyle/>
          <a:p>
            <a:pPr>
              <a:lnSpc>
                <a:spcPct val="140000"/>
              </a:lnSpc>
            </a:pPr>
            <a:r>
              <a:rPr lang="zh-CN" altLang="en-US" sz="2000" dirty="0" smtClean="0">
                <a:latin typeface="Roboto condensed"/>
                <a:cs typeface="Roboto condensed"/>
              </a:rPr>
              <a:t>湖南神光园林建设工程有限公司</a:t>
            </a:r>
            <a:endParaRPr lang="en-US" sz="2000" dirty="0">
              <a:latin typeface="Roboto condensed"/>
              <a:cs typeface="Roboto condensed"/>
            </a:endParaRPr>
          </a:p>
        </p:txBody>
      </p:sp>
      <p:sp>
        <p:nvSpPr>
          <p:cNvPr id="74" name="TextBox 39"/>
          <p:cNvSpPr txBox="1"/>
          <p:nvPr/>
        </p:nvSpPr>
        <p:spPr>
          <a:xfrm>
            <a:off x="1337209" y="5224501"/>
            <a:ext cx="3481546" cy="1126462"/>
          </a:xfrm>
          <a:prstGeom prst="rect">
            <a:avLst/>
          </a:prstGeom>
          <a:noFill/>
        </p:spPr>
        <p:txBody>
          <a:bodyPr wrap="square" rtlCol="0">
            <a:spAutoFit/>
          </a:bodyPr>
          <a:lstStyle/>
          <a:p>
            <a:pPr>
              <a:lnSpc>
                <a:spcPct val="140000"/>
              </a:lnSpc>
            </a:pPr>
            <a:r>
              <a:rPr lang="en-US" sz="1600" dirty="0" smtClean="0">
                <a:solidFill>
                  <a:schemeClr val="bg1"/>
                </a:solidFill>
                <a:latin typeface="Roboto condensed"/>
                <a:cs typeface="Roboto condensed"/>
              </a:rPr>
              <a:t>     </a:t>
            </a:r>
            <a:r>
              <a:rPr lang="zh-CN" altLang="en-US" sz="1600" dirty="0" smtClean="0">
                <a:solidFill>
                  <a:schemeClr val="bg1"/>
                </a:solidFill>
                <a:latin typeface="Roboto condensed"/>
                <a:cs typeface="Roboto condensed"/>
              </a:rPr>
              <a:t>接下来我们来到了“湖南神功园林建设工程有限公司”，由四号</a:t>
            </a:r>
            <a:r>
              <a:rPr lang="en-US" altLang="zh-CN" sz="1600" dirty="0" smtClean="0">
                <a:solidFill>
                  <a:schemeClr val="bg1"/>
                </a:solidFill>
                <a:latin typeface="Roboto condensed"/>
                <a:cs typeface="Roboto condensed"/>
              </a:rPr>
              <a:t>NPC</a:t>
            </a:r>
            <a:r>
              <a:rPr lang="zh-CN" altLang="en-US" sz="1600" dirty="0" smtClean="0">
                <a:solidFill>
                  <a:schemeClr val="bg1"/>
                </a:solidFill>
                <a:latin typeface="Roboto condensed"/>
                <a:cs typeface="Roboto condensed"/>
              </a:rPr>
              <a:t>去与负责人谈判</a:t>
            </a:r>
            <a:endParaRPr lang="en-US" sz="1600" dirty="0">
              <a:solidFill>
                <a:schemeClr val="bg1"/>
              </a:solidFill>
              <a:latin typeface="Roboto condensed"/>
              <a:cs typeface="Roboto condensed"/>
            </a:endParaRPr>
          </a:p>
        </p:txBody>
      </p:sp>
      <p:cxnSp>
        <p:nvCxnSpPr>
          <p:cNvPr id="81" name="Straight Connector 46"/>
          <p:cNvCxnSpPr/>
          <p:nvPr/>
        </p:nvCxnSpPr>
        <p:spPr>
          <a:xfrm>
            <a:off x="1085836" y="6668218"/>
            <a:ext cx="4328002" cy="8357"/>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cxnSp>
        <p:nvCxnSpPr>
          <p:cNvPr id="83" name="Straight Connector 49"/>
          <p:cNvCxnSpPr/>
          <p:nvPr/>
        </p:nvCxnSpPr>
        <p:spPr>
          <a:xfrm flipH="1">
            <a:off x="11375366" y="0"/>
            <a:ext cx="3834" cy="6389959"/>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90" name="TextBox 39"/>
          <p:cNvSpPr txBox="1"/>
          <p:nvPr/>
        </p:nvSpPr>
        <p:spPr>
          <a:xfrm>
            <a:off x="7498513" y="5202729"/>
            <a:ext cx="3481546" cy="1471172"/>
          </a:xfrm>
          <a:prstGeom prst="rect">
            <a:avLst/>
          </a:prstGeom>
          <a:noFill/>
        </p:spPr>
        <p:txBody>
          <a:bodyPr wrap="square" rtlCol="0">
            <a:spAutoFit/>
          </a:bodyPr>
          <a:lstStyle/>
          <a:p>
            <a:pPr>
              <a:lnSpc>
                <a:spcPct val="140000"/>
              </a:lnSpc>
            </a:pPr>
            <a:r>
              <a:rPr lang="zh-CN" altLang="en-US" sz="1600" dirty="0" smtClean="0">
                <a:solidFill>
                  <a:schemeClr val="bg1"/>
                </a:solidFill>
                <a:latin typeface="Roboto condensed"/>
                <a:cs typeface="Roboto condensed"/>
              </a:rPr>
              <a:t>      总结：同样的结局，分公司不需要网站，但是我们与负责人交涉了很久，他们也很佩服我们能有与之对话的勇气</a:t>
            </a:r>
            <a:endParaRPr lang="en-US" sz="1600" dirty="0">
              <a:solidFill>
                <a:schemeClr val="bg1"/>
              </a:solidFill>
              <a:latin typeface="Roboto condensed"/>
              <a:cs typeface="Roboto condensed"/>
            </a:endParaRPr>
          </a:p>
        </p:txBody>
      </p:sp>
      <p:cxnSp>
        <p:nvCxnSpPr>
          <p:cNvPr id="91" name="Straight Connector 46"/>
          <p:cNvCxnSpPr/>
          <p:nvPr/>
        </p:nvCxnSpPr>
        <p:spPr>
          <a:xfrm>
            <a:off x="7029427" y="6660960"/>
            <a:ext cx="4328002" cy="8357"/>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92" name="TextBox 38"/>
          <p:cNvSpPr txBox="1"/>
          <p:nvPr/>
        </p:nvSpPr>
        <p:spPr>
          <a:xfrm>
            <a:off x="5437472" y="5767618"/>
            <a:ext cx="2575595" cy="476541"/>
          </a:xfrm>
          <a:prstGeom prst="rect">
            <a:avLst/>
          </a:prstGeom>
          <a:noFill/>
        </p:spPr>
        <p:txBody>
          <a:bodyPr wrap="square" rtlCol="0" anchor="t">
            <a:spAutoFit/>
          </a:bodyPr>
          <a:lstStyle/>
          <a:p>
            <a:pPr>
              <a:lnSpc>
                <a:spcPct val="140000"/>
              </a:lnSpc>
            </a:pPr>
            <a:r>
              <a:rPr lang="zh-CN" altLang="en-US" sz="2000" dirty="0" smtClean="0">
                <a:latin typeface="Roboto condensed"/>
                <a:cs typeface="Roboto condensed"/>
              </a:rPr>
              <a:t>结果：失败</a:t>
            </a:r>
            <a:endParaRPr lang="en-US" sz="2000" dirty="0">
              <a:latin typeface="Roboto condensed"/>
              <a:cs typeface="Roboto condensed"/>
            </a:endParaRPr>
          </a:p>
        </p:txBody>
      </p:sp>
      <p:cxnSp>
        <p:nvCxnSpPr>
          <p:cNvPr id="52" name="Straight Connector 49"/>
          <p:cNvCxnSpPr/>
          <p:nvPr/>
        </p:nvCxnSpPr>
        <p:spPr>
          <a:xfrm flipV="1">
            <a:off x="438853" y="3976915"/>
            <a:ext cx="11245147" cy="6059"/>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pic>
        <p:nvPicPr>
          <p:cNvPr id="5122" name="Picture 2" descr="C:\Users\Administrator\Desktop\PPT用图\神光\0CD0E3891B130813EFE714BCBBA00F20.jpg"/>
          <p:cNvPicPr>
            <a:picLocks noChangeAspect="1" noChangeArrowheads="1"/>
          </p:cNvPicPr>
          <p:nvPr/>
        </p:nvPicPr>
        <p:blipFill>
          <a:blip r:embed="rId2" cstate="print"/>
          <a:srcRect/>
          <a:stretch>
            <a:fillRect/>
          </a:stretch>
        </p:blipFill>
        <p:spPr bwMode="auto">
          <a:xfrm>
            <a:off x="636949" y="1501699"/>
            <a:ext cx="2855186" cy="2141389"/>
          </a:xfrm>
          <a:prstGeom prst="rect">
            <a:avLst/>
          </a:prstGeom>
          <a:noFill/>
        </p:spPr>
      </p:pic>
      <p:pic>
        <p:nvPicPr>
          <p:cNvPr id="5123" name="Picture 3" descr="C:\Users\Administrator\Desktop\PPT用图\神光\03DFC87A0339268B40943AFE4E9A3802.jpg"/>
          <p:cNvPicPr>
            <a:picLocks noChangeAspect="1" noChangeArrowheads="1"/>
          </p:cNvPicPr>
          <p:nvPr/>
        </p:nvPicPr>
        <p:blipFill>
          <a:blip r:embed="rId3" cstate="print"/>
          <a:srcRect/>
          <a:stretch>
            <a:fillRect/>
          </a:stretch>
        </p:blipFill>
        <p:spPr bwMode="auto">
          <a:xfrm>
            <a:off x="3581158" y="1531660"/>
            <a:ext cx="2819644" cy="2114733"/>
          </a:xfrm>
          <a:prstGeom prst="rect">
            <a:avLst/>
          </a:prstGeom>
          <a:noFill/>
        </p:spPr>
      </p:pic>
      <p:pic>
        <p:nvPicPr>
          <p:cNvPr id="5124" name="Picture 4" descr="C:\Users\Administrator\Desktop\PPT用图\神光\HN@79K)}KQM(N~CGUALBF7T.jpg"/>
          <p:cNvPicPr>
            <a:picLocks noChangeAspect="1" noChangeArrowheads="1"/>
          </p:cNvPicPr>
          <p:nvPr/>
        </p:nvPicPr>
        <p:blipFill>
          <a:blip r:embed="rId4" cstate="print"/>
          <a:srcRect/>
          <a:stretch>
            <a:fillRect/>
          </a:stretch>
        </p:blipFill>
        <p:spPr bwMode="auto">
          <a:xfrm>
            <a:off x="6531343" y="1494972"/>
            <a:ext cx="4566255" cy="216262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3</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zh-CN" altLang="en-US" sz="2800" b="1" dirty="0" smtClean="0">
                <a:solidFill>
                  <a:schemeClr val="bg1"/>
                </a:solidFill>
                <a:latin typeface="微软雅黑" pitchFamily="34" charset="-122"/>
                <a:ea typeface="微软雅黑" pitchFamily="34" charset="-122"/>
              </a:rPr>
              <a:t>开始行动</a:t>
            </a:r>
            <a:r>
              <a:rPr lang="en-US" altLang="zh-CN" sz="2800" b="1" dirty="0" smtClean="0">
                <a:solidFill>
                  <a:schemeClr val="bg1"/>
                </a:solidFill>
                <a:latin typeface="微软雅黑" pitchFamily="34" charset="-122"/>
                <a:ea typeface="微软雅黑" pitchFamily="34" charset="-122"/>
              </a:rPr>
              <a:t>.6</a:t>
            </a:r>
          </a:p>
        </p:txBody>
      </p:sp>
      <p:sp>
        <p:nvSpPr>
          <p:cNvPr id="73" name="TextBox 38"/>
          <p:cNvSpPr txBox="1"/>
          <p:nvPr/>
        </p:nvSpPr>
        <p:spPr>
          <a:xfrm>
            <a:off x="5633424" y="636818"/>
            <a:ext cx="4047600" cy="476541"/>
          </a:xfrm>
          <a:prstGeom prst="rect">
            <a:avLst/>
          </a:prstGeom>
          <a:noFill/>
        </p:spPr>
        <p:txBody>
          <a:bodyPr wrap="square" rtlCol="0" anchor="t">
            <a:spAutoFit/>
          </a:bodyPr>
          <a:lstStyle/>
          <a:p>
            <a:pPr>
              <a:lnSpc>
                <a:spcPct val="140000"/>
              </a:lnSpc>
            </a:pPr>
            <a:r>
              <a:rPr lang="zh-CN" altLang="en-US" sz="2000" dirty="0" smtClean="0">
                <a:latin typeface="Roboto condensed"/>
                <a:cs typeface="Roboto condensed"/>
              </a:rPr>
              <a:t>麦咭儿科</a:t>
            </a:r>
            <a:endParaRPr lang="en-US" sz="2000" dirty="0">
              <a:latin typeface="Roboto condensed"/>
              <a:cs typeface="Roboto condensed"/>
            </a:endParaRPr>
          </a:p>
        </p:txBody>
      </p:sp>
      <p:sp>
        <p:nvSpPr>
          <p:cNvPr id="74" name="TextBox 39"/>
          <p:cNvSpPr txBox="1"/>
          <p:nvPr/>
        </p:nvSpPr>
        <p:spPr>
          <a:xfrm>
            <a:off x="1569437" y="5442216"/>
            <a:ext cx="3481546" cy="781752"/>
          </a:xfrm>
          <a:prstGeom prst="rect">
            <a:avLst/>
          </a:prstGeom>
          <a:noFill/>
        </p:spPr>
        <p:txBody>
          <a:bodyPr wrap="square" rtlCol="0">
            <a:spAutoFit/>
          </a:bodyPr>
          <a:lstStyle/>
          <a:p>
            <a:pPr>
              <a:lnSpc>
                <a:spcPct val="140000"/>
              </a:lnSpc>
            </a:pPr>
            <a:r>
              <a:rPr lang="en-US" sz="1600" dirty="0" smtClean="0">
                <a:solidFill>
                  <a:schemeClr val="bg1"/>
                </a:solidFill>
                <a:latin typeface="Roboto condensed"/>
                <a:cs typeface="Roboto condensed"/>
              </a:rPr>
              <a:t>     </a:t>
            </a:r>
            <a:r>
              <a:rPr lang="zh-CN" altLang="en-US" sz="1600" dirty="0" smtClean="0">
                <a:solidFill>
                  <a:schemeClr val="bg1"/>
                </a:solidFill>
                <a:latin typeface="Roboto condensed"/>
                <a:cs typeface="Roboto condensed"/>
              </a:rPr>
              <a:t>接下来我们来到了“麦咭儿科”，由一号</a:t>
            </a:r>
            <a:r>
              <a:rPr lang="en-US" altLang="zh-CN" sz="1600" dirty="0" smtClean="0">
                <a:solidFill>
                  <a:schemeClr val="bg1"/>
                </a:solidFill>
                <a:latin typeface="Roboto condensed"/>
                <a:cs typeface="Roboto condensed"/>
              </a:rPr>
              <a:t>NPC</a:t>
            </a:r>
            <a:r>
              <a:rPr lang="zh-CN" altLang="en-US" sz="1600" dirty="0" smtClean="0">
                <a:solidFill>
                  <a:schemeClr val="bg1"/>
                </a:solidFill>
                <a:latin typeface="Roboto condensed"/>
                <a:cs typeface="Roboto condensed"/>
              </a:rPr>
              <a:t>去与负责人谈判</a:t>
            </a:r>
            <a:endParaRPr lang="en-US" sz="1600" dirty="0">
              <a:solidFill>
                <a:schemeClr val="bg1"/>
              </a:solidFill>
              <a:latin typeface="Roboto condensed"/>
              <a:cs typeface="Roboto condensed"/>
            </a:endParaRPr>
          </a:p>
        </p:txBody>
      </p:sp>
      <p:cxnSp>
        <p:nvCxnSpPr>
          <p:cNvPr id="81" name="Straight Connector 46"/>
          <p:cNvCxnSpPr/>
          <p:nvPr/>
        </p:nvCxnSpPr>
        <p:spPr>
          <a:xfrm>
            <a:off x="1085836" y="6668218"/>
            <a:ext cx="4328002" cy="8357"/>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cxnSp>
        <p:nvCxnSpPr>
          <p:cNvPr id="83" name="Straight Connector 49"/>
          <p:cNvCxnSpPr/>
          <p:nvPr/>
        </p:nvCxnSpPr>
        <p:spPr>
          <a:xfrm>
            <a:off x="5973874" y="1098987"/>
            <a:ext cx="1" cy="4184131"/>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
        <p:nvSpPr>
          <p:cNvPr id="90" name="TextBox 39"/>
          <p:cNvSpPr txBox="1"/>
          <p:nvPr/>
        </p:nvSpPr>
        <p:spPr>
          <a:xfrm>
            <a:off x="7513753" y="5416089"/>
            <a:ext cx="3481546" cy="1126462"/>
          </a:xfrm>
          <a:prstGeom prst="rect">
            <a:avLst/>
          </a:prstGeom>
          <a:noFill/>
        </p:spPr>
        <p:txBody>
          <a:bodyPr wrap="square" rtlCol="0">
            <a:spAutoFit/>
          </a:bodyPr>
          <a:lstStyle/>
          <a:p>
            <a:pPr>
              <a:lnSpc>
                <a:spcPct val="140000"/>
              </a:lnSpc>
            </a:pPr>
            <a:r>
              <a:rPr lang="zh-CN" altLang="en-US" sz="1600" dirty="0" smtClean="0">
                <a:solidFill>
                  <a:schemeClr val="bg1"/>
                </a:solidFill>
                <a:latin typeface="Roboto condensed"/>
                <a:cs typeface="Roboto condensed"/>
              </a:rPr>
              <a:t>      总结：一次次挫折并没有击败我们反而成为了我们成功的垫脚石。在良好的沟通后我们取得了成功。</a:t>
            </a:r>
            <a:endParaRPr lang="en-US" sz="1600" dirty="0">
              <a:solidFill>
                <a:schemeClr val="bg1"/>
              </a:solidFill>
              <a:latin typeface="Roboto condensed"/>
              <a:cs typeface="Roboto condensed"/>
            </a:endParaRPr>
          </a:p>
        </p:txBody>
      </p:sp>
      <p:cxnSp>
        <p:nvCxnSpPr>
          <p:cNvPr id="91" name="Straight Connector 46"/>
          <p:cNvCxnSpPr/>
          <p:nvPr/>
        </p:nvCxnSpPr>
        <p:spPr>
          <a:xfrm>
            <a:off x="7029427" y="6660960"/>
            <a:ext cx="4328002" cy="8357"/>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92" name="TextBox 38"/>
          <p:cNvSpPr txBox="1"/>
          <p:nvPr/>
        </p:nvSpPr>
        <p:spPr>
          <a:xfrm>
            <a:off x="5330793" y="5645699"/>
            <a:ext cx="2276604" cy="523220"/>
          </a:xfrm>
          <a:prstGeom prst="rect">
            <a:avLst/>
          </a:prstGeom>
          <a:noFill/>
        </p:spPr>
        <p:txBody>
          <a:bodyPr wrap="square" rtlCol="0" anchor="t">
            <a:spAutoFit/>
          </a:bodyPr>
          <a:lstStyle/>
          <a:p>
            <a:pPr>
              <a:lnSpc>
                <a:spcPct val="140000"/>
              </a:lnSpc>
            </a:pPr>
            <a:r>
              <a:rPr lang="zh-CN" altLang="en-US" sz="2000" dirty="0" smtClean="0">
                <a:latin typeface="Roboto condensed"/>
                <a:cs typeface="Roboto condensed"/>
              </a:rPr>
              <a:t>结果：成功</a:t>
            </a:r>
            <a:endParaRPr lang="en-US" sz="2000" dirty="0">
              <a:latin typeface="Roboto condensed"/>
              <a:cs typeface="Roboto condensed"/>
            </a:endParaRPr>
          </a:p>
        </p:txBody>
      </p:sp>
      <p:pic>
        <p:nvPicPr>
          <p:cNvPr id="6146" name="Picture 2" descr="C:\Users\Administrator\Desktop\PPT用图\麦咭儿科\@5OHP9{LK8KR~JEGJ5_Z@1U.jpg"/>
          <p:cNvPicPr>
            <a:picLocks noChangeAspect="1" noChangeArrowheads="1"/>
          </p:cNvPicPr>
          <p:nvPr/>
        </p:nvPicPr>
        <p:blipFill>
          <a:blip r:embed="rId2" cstate="print"/>
          <a:srcRect/>
          <a:stretch>
            <a:fillRect/>
          </a:stretch>
        </p:blipFill>
        <p:spPr bwMode="auto">
          <a:xfrm>
            <a:off x="1950721" y="1110298"/>
            <a:ext cx="3929256" cy="1860940"/>
          </a:xfrm>
          <a:prstGeom prst="rect">
            <a:avLst/>
          </a:prstGeom>
          <a:noFill/>
        </p:spPr>
      </p:pic>
      <p:pic>
        <p:nvPicPr>
          <p:cNvPr id="6147" name="Picture 3" descr="C:\Users\Administrator\Desktop\PPT用图\麦咭儿科\BP8_ZGX8A~H({1UHGO[RNDP.jpg"/>
          <p:cNvPicPr>
            <a:picLocks noChangeAspect="1" noChangeArrowheads="1"/>
          </p:cNvPicPr>
          <p:nvPr/>
        </p:nvPicPr>
        <p:blipFill>
          <a:blip r:embed="rId3" cstate="print"/>
          <a:srcRect/>
          <a:stretch>
            <a:fillRect/>
          </a:stretch>
        </p:blipFill>
        <p:spPr bwMode="auto">
          <a:xfrm>
            <a:off x="1950404" y="3063240"/>
            <a:ext cx="3953554" cy="1872447"/>
          </a:xfrm>
          <a:prstGeom prst="rect">
            <a:avLst/>
          </a:prstGeom>
          <a:noFill/>
        </p:spPr>
      </p:pic>
      <p:pic>
        <p:nvPicPr>
          <p:cNvPr id="6148" name="Picture 4" descr="C:\Users\Administrator\Desktop\PPT用图\麦咭儿科\SU)RM}@{EVA8B(4BHZ1(GXC.jpg"/>
          <p:cNvPicPr>
            <a:picLocks noChangeAspect="1" noChangeArrowheads="1"/>
          </p:cNvPicPr>
          <p:nvPr/>
        </p:nvPicPr>
        <p:blipFill>
          <a:blip r:embed="rId4" cstate="print"/>
          <a:srcRect/>
          <a:stretch>
            <a:fillRect/>
          </a:stretch>
        </p:blipFill>
        <p:spPr bwMode="auto">
          <a:xfrm>
            <a:off x="6078962" y="1108392"/>
            <a:ext cx="5102281" cy="3829368"/>
          </a:xfrm>
          <a:prstGeom prst="rect">
            <a:avLst/>
          </a:prstGeom>
          <a:noFill/>
        </p:spPr>
      </p:pic>
      <p:cxnSp>
        <p:nvCxnSpPr>
          <p:cNvPr id="55" name="Straight Connector 49"/>
          <p:cNvCxnSpPr/>
          <p:nvPr/>
        </p:nvCxnSpPr>
        <p:spPr>
          <a:xfrm flipH="1">
            <a:off x="1478280" y="3002280"/>
            <a:ext cx="4498908" cy="0"/>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0"/>
          <p:cNvGrpSpPr/>
          <p:nvPr/>
        </p:nvGrpSpPr>
        <p:grpSpPr>
          <a:xfrm>
            <a:off x="4096460" y="765803"/>
            <a:ext cx="3999080" cy="3360435"/>
            <a:chOff x="3688300" y="1108703"/>
            <a:chExt cx="3999080" cy="3360435"/>
          </a:xfrm>
        </p:grpSpPr>
        <p:grpSp>
          <p:nvGrpSpPr>
            <p:cNvPr id="3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38"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itchFamily="34" charset="-122"/>
                  <a:ea typeface="微软雅黑" pitchFamily="34" charset="-122"/>
                </a:rPr>
                <a:t>4</a:t>
              </a:r>
              <a:endParaRPr lang="zh-CN" altLang="en-US" sz="19900" b="1" dirty="0">
                <a:solidFill>
                  <a:srgbClr val="3099D6"/>
                </a:solidFill>
                <a:latin typeface="微软雅黑" pitchFamily="34" charset="-122"/>
                <a:ea typeface="微软雅黑" pitchFamily="34" charset="-122"/>
              </a:endParaRPr>
            </a:p>
          </p:txBody>
        </p:sp>
      </p:grpSp>
      <p:sp>
        <p:nvSpPr>
          <p:cNvPr id="49" name="文本框 48"/>
          <p:cNvSpPr txBox="1"/>
          <p:nvPr/>
        </p:nvSpPr>
        <p:spPr>
          <a:xfrm>
            <a:off x="1393021" y="4714518"/>
            <a:ext cx="9405958" cy="584775"/>
          </a:xfrm>
          <a:prstGeom prst="rect">
            <a:avLst/>
          </a:prstGeom>
          <a:noFill/>
        </p:spPr>
        <p:txBody>
          <a:bodyPr wrap="square" rtlCol="0">
            <a:spAutoFit/>
          </a:bodyPr>
          <a:lstStyle/>
          <a:p>
            <a:pPr algn="ctr"/>
            <a:r>
              <a:rPr lang="zh-CN" altLang="en-US" sz="3200" b="1" smtClean="0">
                <a:solidFill>
                  <a:schemeClr val="bg1"/>
                </a:solidFill>
                <a:latin typeface="微软雅黑" pitchFamily="34" charset="-122"/>
                <a:ea typeface="微软雅黑" pitchFamily="34" charset="-122"/>
              </a:rPr>
              <a:t>圆满</a:t>
            </a:r>
            <a:endParaRPr lang="zh-CN" altLang="en-US" sz="3200" b="1" dirty="0">
              <a:solidFill>
                <a:schemeClr val="bg1"/>
              </a:solidFill>
              <a:latin typeface="微软雅黑" pitchFamily="34" charset="-122"/>
              <a:ea typeface="微软雅黑"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39"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47"/>
          <p:cNvGrpSpPr/>
          <p:nvPr/>
        </p:nvGrpSpPr>
        <p:grpSpPr>
          <a:xfrm>
            <a:off x="2143829" y="1253059"/>
            <a:ext cx="137160" cy="137160"/>
            <a:chOff x="6164580" y="2205556"/>
            <a:chExt cx="426720" cy="426720"/>
          </a:xfrm>
        </p:grpSpPr>
        <p:cxnSp>
          <p:nvCxnSpPr>
            <p:cNvPr id="52" name="直接连接符 5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1" name="组合 53"/>
          <p:cNvGrpSpPr/>
          <p:nvPr/>
        </p:nvGrpSpPr>
        <p:grpSpPr>
          <a:xfrm>
            <a:off x="2545080" y="3079488"/>
            <a:ext cx="137160" cy="137160"/>
            <a:chOff x="6164580" y="2205556"/>
            <a:chExt cx="426720" cy="426720"/>
          </a:xfrm>
        </p:grpSpPr>
        <p:cxnSp>
          <p:nvCxnSpPr>
            <p:cNvPr id="55" name="直接连接符 5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组合 56"/>
          <p:cNvGrpSpPr/>
          <p:nvPr/>
        </p:nvGrpSpPr>
        <p:grpSpPr>
          <a:xfrm>
            <a:off x="10661819" y="1318859"/>
            <a:ext cx="137160" cy="137160"/>
            <a:chOff x="6164580" y="2205556"/>
            <a:chExt cx="426720" cy="426720"/>
          </a:xfrm>
        </p:grpSpPr>
        <p:cxnSp>
          <p:nvCxnSpPr>
            <p:cNvPr id="58" name="直接连接符 57"/>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组合 59"/>
          <p:cNvGrpSpPr/>
          <p:nvPr/>
        </p:nvGrpSpPr>
        <p:grpSpPr>
          <a:xfrm>
            <a:off x="9210375" y="3511895"/>
            <a:ext cx="104046" cy="104046"/>
            <a:chOff x="6164580" y="2205556"/>
            <a:chExt cx="426720" cy="426720"/>
          </a:xfrm>
        </p:grpSpPr>
        <p:cxnSp>
          <p:nvCxnSpPr>
            <p:cNvPr id="61" name="直接连接符 60"/>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4</a:t>
              </a:r>
              <a:endParaRPr lang="zh-CN" altLang="en-US" sz="6600" b="1" dirty="0">
                <a:solidFill>
                  <a:srgbClr val="3099D6"/>
                </a:solidFill>
                <a:latin typeface="微软雅黑" pitchFamily="34" charset="-122"/>
                <a:ea typeface="微软雅黑" pitchFamily="34" charset="-122"/>
              </a:endParaRPr>
            </a:p>
          </p:txBody>
        </p:sp>
      </p:grpSp>
      <p:sp>
        <p:nvSpPr>
          <p:cNvPr id="42" name="Arc 8"/>
          <p:cNvSpPr/>
          <p:nvPr/>
        </p:nvSpPr>
        <p:spPr>
          <a:xfrm>
            <a:off x="930713"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45" name="Text Placeholder 2"/>
          <p:cNvSpPr txBox="1"/>
          <p:nvPr/>
        </p:nvSpPr>
        <p:spPr>
          <a:xfrm>
            <a:off x="662669" y="2854673"/>
            <a:ext cx="1329065" cy="827550"/>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4400" dirty="0" smtClean="0">
                <a:solidFill>
                  <a:schemeClr val="bg1"/>
                </a:solidFill>
                <a:latin typeface="Roboto condensed light"/>
                <a:cs typeface="Roboto condensed light"/>
              </a:rPr>
              <a:t>1</a:t>
            </a:r>
            <a:endParaRPr lang="en-US" sz="4400" dirty="0">
              <a:solidFill>
                <a:schemeClr val="bg1"/>
              </a:solidFill>
              <a:latin typeface="Roboto condensed light"/>
              <a:cs typeface="Roboto condensed light"/>
            </a:endParaRPr>
          </a:p>
        </p:txBody>
      </p:sp>
      <p:grpSp>
        <p:nvGrpSpPr>
          <p:cNvPr id="46" name="Group 13"/>
          <p:cNvGrpSpPr/>
          <p:nvPr/>
        </p:nvGrpSpPr>
        <p:grpSpPr>
          <a:xfrm>
            <a:off x="670679" y="4141663"/>
            <a:ext cx="2099538" cy="1752043"/>
            <a:chOff x="2076450" y="1398043"/>
            <a:chExt cx="1384300" cy="1155184"/>
          </a:xfrm>
        </p:grpSpPr>
        <p:sp>
          <p:nvSpPr>
            <p:cNvPr id="47"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2000" dirty="0">
                <a:solidFill>
                  <a:schemeClr val="bg1"/>
                </a:solidFill>
              </a:endParaRPr>
            </a:p>
          </p:txBody>
        </p:sp>
        <p:sp>
          <p:nvSpPr>
            <p:cNvPr id="48" name="Text Placeholder 8"/>
            <p:cNvSpPr txBox="1"/>
            <p:nvPr/>
          </p:nvSpPr>
          <p:spPr>
            <a:xfrm>
              <a:off x="2076450" y="1601291"/>
              <a:ext cx="1384300" cy="951936"/>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30000"/>
                </a:lnSpc>
              </a:pPr>
              <a:r>
                <a:rPr lang="zh-CN" altLang="en-US" sz="1400" dirty="0" smtClean="0">
                  <a:solidFill>
                    <a:schemeClr val="bg1"/>
                  </a:solidFill>
                </a:rPr>
                <a:t>      我们每个人的胆量都得到了不同程度的锻炼。</a:t>
              </a:r>
              <a:endParaRPr lang="en-US" sz="1400" dirty="0">
                <a:solidFill>
                  <a:schemeClr val="bg1"/>
                </a:solidFill>
              </a:endParaRPr>
            </a:p>
          </p:txBody>
        </p:sp>
      </p:grpSp>
      <p:grpSp>
        <p:nvGrpSpPr>
          <p:cNvPr id="49" name="Group 22"/>
          <p:cNvGrpSpPr/>
          <p:nvPr/>
        </p:nvGrpSpPr>
        <p:grpSpPr>
          <a:xfrm>
            <a:off x="3558821" y="4141663"/>
            <a:ext cx="2099538" cy="1708500"/>
            <a:chOff x="2076450" y="1398043"/>
            <a:chExt cx="1384300" cy="1126475"/>
          </a:xfrm>
        </p:grpSpPr>
        <p:sp>
          <p:nvSpPr>
            <p:cNvPr id="50"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2000" dirty="0">
                <a:solidFill>
                  <a:schemeClr val="bg1"/>
                </a:solidFill>
              </a:endParaRPr>
            </a:p>
          </p:txBody>
        </p:sp>
        <p:sp>
          <p:nvSpPr>
            <p:cNvPr id="51" name="Text Placeholder 8"/>
            <p:cNvSpPr txBox="1"/>
            <p:nvPr/>
          </p:nvSpPr>
          <p:spPr>
            <a:xfrm>
              <a:off x="2076450" y="1572582"/>
              <a:ext cx="1384300" cy="951936"/>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30000"/>
                </a:lnSpc>
              </a:pPr>
              <a:r>
                <a:rPr lang="zh-CN" altLang="en-US" sz="1400" dirty="0" smtClean="0">
                  <a:solidFill>
                    <a:schemeClr val="bg1"/>
                  </a:solidFill>
                </a:rPr>
                <a:t>          每个人的口头表达能力都得到了提升</a:t>
              </a:r>
              <a:endParaRPr lang="en-US" sz="1400" dirty="0">
                <a:solidFill>
                  <a:schemeClr val="bg1"/>
                </a:solidFill>
              </a:endParaRPr>
            </a:p>
          </p:txBody>
        </p:sp>
      </p:grpSp>
      <p:grpSp>
        <p:nvGrpSpPr>
          <p:cNvPr id="52" name="Group 30"/>
          <p:cNvGrpSpPr/>
          <p:nvPr/>
        </p:nvGrpSpPr>
        <p:grpSpPr>
          <a:xfrm>
            <a:off x="6403420" y="4141659"/>
            <a:ext cx="2143077" cy="1708507"/>
            <a:chOff x="2047742" y="1398044"/>
            <a:chExt cx="1413008" cy="1126482"/>
          </a:xfrm>
        </p:grpSpPr>
        <p:sp>
          <p:nvSpPr>
            <p:cNvPr id="53" name="Text Placeholder 2"/>
            <p:cNvSpPr txBox="1"/>
            <p:nvPr/>
          </p:nvSpPr>
          <p:spPr>
            <a:xfrm>
              <a:off x="2076450" y="1398044"/>
              <a:ext cx="1384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2000" dirty="0">
                <a:solidFill>
                  <a:schemeClr val="bg1"/>
                </a:solidFill>
              </a:endParaRPr>
            </a:p>
          </p:txBody>
        </p:sp>
        <p:sp>
          <p:nvSpPr>
            <p:cNvPr id="54" name="Text Placeholder 8"/>
            <p:cNvSpPr txBox="1"/>
            <p:nvPr/>
          </p:nvSpPr>
          <p:spPr>
            <a:xfrm>
              <a:off x="2047742" y="1572588"/>
              <a:ext cx="1384301" cy="951938"/>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30000"/>
                </a:lnSpc>
              </a:pPr>
              <a:r>
                <a:rPr lang="zh-CN" altLang="en-US" sz="1400" dirty="0" smtClean="0">
                  <a:solidFill>
                    <a:schemeClr val="bg1"/>
                  </a:solidFill>
                </a:rPr>
                <a:t>       团队之间羁绊越来越深，这是成功的关键</a:t>
              </a:r>
              <a:endParaRPr lang="en-US" sz="1400" dirty="0">
                <a:solidFill>
                  <a:schemeClr val="bg1"/>
                </a:solidFill>
              </a:endParaRPr>
            </a:p>
          </p:txBody>
        </p:sp>
      </p:grpSp>
      <p:grpSp>
        <p:nvGrpSpPr>
          <p:cNvPr id="55" name="Group 38"/>
          <p:cNvGrpSpPr/>
          <p:nvPr/>
        </p:nvGrpSpPr>
        <p:grpSpPr>
          <a:xfrm>
            <a:off x="9335105" y="4141663"/>
            <a:ext cx="2099538" cy="1679472"/>
            <a:chOff x="2076450" y="1398043"/>
            <a:chExt cx="1384300" cy="1107336"/>
          </a:xfrm>
        </p:grpSpPr>
        <p:sp>
          <p:nvSpPr>
            <p:cNvPr id="56" name="Text Placeholder 2"/>
            <p:cNvSpPr txBox="1"/>
            <p:nvPr/>
          </p:nvSpPr>
          <p:spPr>
            <a:xfrm>
              <a:off x="2076450" y="1398043"/>
              <a:ext cx="1384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sz="2000" dirty="0">
                <a:solidFill>
                  <a:schemeClr val="bg1"/>
                </a:solidFill>
              </a:endParaRPr>
            </a:p>
          </p:txBody>
        </p:sp>
        <p:sp>
          <p:nvSpPr>
            <p:cNvPr id="57" name="Text Placeholder 8"/>
            <p:cNvSpPr txBox="1"/>
            <p:nvPr/>
          </p:nvSpPr>
          <p:spPr>
            <a:xfrm>
              <a:off x="2076450" y="1553443"/>
              <a:ext cx="1384300" cy="951936"/>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30000"/>
                </a:lnSpc>
              </a:pPr>
              <a:r>
                <a:rPr lang="zh-CN" altLang="en-US" sz="1400" dirty="0" smtClean="0">
                  <a:solidFill>
                    <a:schemeClr val="bg1"/>
                  </a:solidFill>
                </a:rPr>
                <a:t>           学会了怎么去面对挫折并且击败它</a:t>
              </a:r>
              <a:endParaRPr lang="en-US" sz="1400" dirty="0">
                <a:solidFill>
                  <a:schemeClr val="bg1"/>
                </a:solidFill>
              </a:endParaRPr>
            </a:p>
          </p:txBody>
        </p:sp>
      </p:grpSp>
      <p:sp>
        <p:nvSpPr>
          <p:cNvPr id="59" name="Arc 18"/>
          <p:cNvSpPr/>
          <p:nvPr/>
        </p:nvSpPr>
        <p:spPr>
          <a:xfrm>
            <a:off x="3818856"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61" name="Text Placeholder 2"/>
          <p:cNvSpPr txBox="1"/>
          <p:nvPr/>
        </p:nvSpPr>
        <p:spPr>
          <a:xfrm>
            <a:off x="3536303" y="2869183"/>
            <a:ext cx="1329065" cy="827550"/>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4400" dirty="0" smtClean="0">
                <a:solidFill>
                  <a:schemeClr val="bg1"/>
                </a:solidFill>
                <a:latin typeface="Roboto condensed light"/>
                <a:cs typeface="Roboto condensed light"/>
              </a:rPr>
              <a:t>2</a:t>
            </a:r>
            <a:endParaRPr lang="en-US" sz="4400" dirty="0">
              <a:solidFill>
                <a:schemeClr val="bg1"/>
              </a:solidFill>
              <a:latin typeface="Roboto condensed light"/>
              <a:cs typeface="Roboto condensed light"/>
            </a:endParaRPr>
          </a:p>
        </p:txBody>
      </p:sp>
      <p:sp>
        <p:nvSpPr>
          <p:cNvPr id="67" name="Arc 26"/>
          <p:cNvSpPr/>
          <p:nvPr/>
        </p:nvSpPr>
        <p:spPr>
          <a:xfrm>
            <a:off x="6706998"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69" name="Text Placeholder 2"/>
          <p:cNvSpPr txBox="1"/>
          <p:nvPr/>
        </p:nvSpPr>
        <p:spPr>
          <a:xfrm>
            <a:off x="6453468" y="2898214"/>
            <a:ext cx="1329065" cy="827550"/>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4400" dirty="0" smtClean="0">
                <a:solidFill>
                  <a:schemeClr val="bg1"/>
                </a:solidFill>
                <a:latin typeface="Roboto condensed light"/>
                <a:cs typeface="Roboto condensed light"/>
              </a:rPr>
              <a:t>3</a:t>
            </a:r>
            <a:endParaRPr lang="en-US" sz="4400" dirty="0">
              <a:solidFill>
                <a:schemeClr val="bg1"/>
              </a:solidFill>
              <a:latin typeface="Roboto condensed light"/>
              <a:cs typeface="Roboto condensed light"/>
            </a:endParaRPr>
          </a:p>
        </p:txBody>
      </p:sp>
      <p:sp>
        <p:nvSpPr>
          <p:cNvPr id="74" name="Arc 34"/>
          <p:cNvSpPr/>
          <p:nvPr/>
        </p:nvSpPr>
        <p:spPr>
          <a:xfrm>
            <a:off x="9595139" y="2426579"/>
            <a:ext cx="1589100" cy="1589100"/>
          </a:xfrm>
          <a:prstGeom prst="arc">
            <a:avLst>
              <a:gd name="adj1" fmla="val 3112912"/>
              <a:gd name="adj2" fmla="val 20379129"/>
            </a:avLst>
          </a:prstGeom>
          <a:ln w="25400">
            <a:solidFill>
              <a:srgbClr val="FEFEFE"/>
            </a:solidFill>
            <a:headEnd type="ova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lang="en-US" sz="3200" dirty="0">
              <a:solidFill>
                <a:schemeClr val="bg1"/>
              </a:solidFill>
            </a:endParaRPr>
          </a:p>
        </p:txBody>
      </p:sp>
      <p:sp>
        <p:nvSpPr>
          <p:cNvPr id="76" name="Text Placeholder 2"/>
          <p:cNvSpPr txBox="1"/>
          <p:nvPr/>
        </p:nvSpPr>
        <p:spPr>
          <a:xfrm>
            <a:off x="9298068" y="2898215"/>
            <a:ext cx="1329065" cy="827550"/>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4400" dirty="0" smtClean="0">
                <a:solidFill>
                  <a:schemeClr val="bg1"/>
                </a:solidFill>
                <a:latin typeface="Roboto condensed light"/>
                <a:cs typeface="Roboto condensed light"/>
              </a:rPr>
              <a:t>4</a:t>
            </a:r>
            <a:endParaRPr lang="en-US" sz="4400" dirty="0">
              <a:solidFill>
                <a:schemeClr val="bg1"/>
              </a:solidFill>
              <a:latin typeface="Roboto condensed light"/>
              <a:cs typeface="Roboto condensed light"/>
            </a:endParaRPr>
          </a:p>
        </p:txBody>
      </p:sp>
      <p:sp>
        <p:nvSpPr>
          <p:cNvPr id="78" name="文本框 39"/>
          <p:cNvSpPr txBox="1"/>
          <p:nvPr/>
        </p:nvSpPr>
        <p:spPr>
          <a:xfrm>
            <a:off x="2266802" y="542970"/>
            <a:ext cx="5674529" cy="523220"/>
          </a:xfrm>
          <a:prstGeom prst="rect">
            <a:avLst/>
          </a:prstGeom>
          <a:noFill/>
        </p:spPr>
        <p:txBody>
          <a:bodyPr wrap="square" rtlCol="0">
            <a:spAutoFit/>
          </a:bodyPr>
          <a:lstStyle/>
          <a:p>
            <a:r>
              <a:rPr lang="zh-CN" altLang="en-US" sz="2800" b="1" dirty="0" smtClean="0">
                <a:solidFill>
                  <a:schemeClr val="bg1"/>
                </a:solidFill>
                <a:latin typeface="微软雅黑" pitchFamily="34" charset="-122"/>
                <a:ea typeface="微软雅黑" pitchFamily="34" charset="-122"/>
              </a:rPr>
              <a:t>这次行动中的收获</a:t>
            </a:r>
            <a:endParaRPr lang="zh-CN" altLang="en-US" sz="28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948157" y="870549"/>
            <a:ext cx="137160" cy="137160"/>
            <a:chOff x="6164580" y="2205556"/>
            <a:chExt cx="426720" cy="426720"/>
          </a:xfrm>
        </p:grpSpPr>
        <p:cxnSp>
          <p:nvCxnSpPr>
            <p:cNvPr id="36" name="直接连接符 3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2298677" y="2196429"/>
            <a:ext cx="137160" cy="137160"/>
            <a:chOff x="6164580" y="2205556"/>
            <a:chExt cx="426720" cy="426720"/>
          </a:xfrm>
        </p:grpSpPr>
        <p:cxnSp>
          <p:nvCxnSpPr>
            <p:cNvPr id="40" name="直接连接符 39"/>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2230097" y="3811869"/>
            <a:ext cx="68580" cy="68580"/>
            <a:chOff x="6164580" y="2205556"/>
            <a:chExt cx="426720" cy="426720"/>
          </a:xfrm>
        </p:grpSpPr>
        <p:cxnSp>
          <p:nvCxnSpPr>
            <p:cNvPr id="46" name="直接连接符 4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Freeform 5"/>
          <p:cNvSpPr/>
          <p:nvPr/>
        </p:nvSpPr>
        <p:spPr bwMode="auto">
          <a:xfrm>
            <a:off x="6510570" y="-143812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2" name="Freeform 5"/>
          <p:cNvSpPr/>
          <p:nvPr/>
        </p:nvSpPr>
        <p:spPr bwMode="auto">
          <a:xfrm>
            <a:off x="7341595" y="-12990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3" name="Freeform 5"/>
          <p:cNvSpPr/>
          <p:nvPr/>
        </p:nvSpPr>
        <p:spPr bwMode="auto">
          <a:xfrm>
            <a:off x="8152337" y="-88591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4" name="Freeform 5"/>
          <p:cNvSpPr/>
          <p:nvPr/>
        </p:nvSpPr>
        <p:spPr bwMode="auto">
          <a:xfrm>
            <a:off x="8795745" y="-24250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5" name="Freeform 5"/>
          <p:cNvSpPr/>
          <p:nvPr/>
        </p:nvSpPr>
        <p:spPr bwMode="auto">
          <a:xfrm>
            <a:off x="9208839"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6" name="Freeform 5"/>
          <p:cNvSpPr/>
          <p:nvPr/>
        </p:nvSpPr>
        <p:spPr bwMode="auto">
          <a:xfrm>
            <a:off x="9351181" y="146695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7" name="Freeform 5"/>
          <p:cNvSpPr/>
          <p:nvPr/>
        </p:nvSpPr>
        <p:spPr bwMode="auto">
          <a:xfrm>
            <a:off x="9073463" y="213604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8" name="Freeform 5"/>
          <p:cNvSpPr/>
          <p:nvPr/>
        </p:nvSpPr>
        <p:spPr bwMode="auto">
          <a:xfrm>
            <a:off x="8795745" y="31764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9" name="Freeform 5"/>
          <p:cNvSpPr/>
          <p:nvPr/>
        </p:nvSpPr>
        <p:spPr bwMode="auto">
          <a:xfrm>
            <a:off x="3760140" y="211519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0" name="Freeform 5"/>
          <p:cNvSpPr/>
          <p:nvPr/>
        </p:nvSpPr>
        <p:spPr bwMode="auto">
          <a:xfrm>
            <a:off x="7341595"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2" name="Freeform 5"/>
          <p:cNvSpPr/>
          <p:nvPr/>
        </p:nvSpPr>
        <p:spPr bwMode="auto">
          <a:xfrm>
            <a:off x="6281213" y="45363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3" name="Freeform 5"/>
          <p:cNvSpPr/>
          <p:nvPr/>
        </p:nvSpPr>
        <p:spPr bwMode="auto">
          <a:xfrm>
            <a:off x="5544167"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4" name="Freeform 5"/>
          <p:cNvSpPr/>
          <p:nvPr/>
        </p:nvSpPr>
        <p:spPr bwMode="auto">
          <a:xfrm>
            <a:off x="4733426" y="381981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5" name="Freeform 5"/>
          <p:cNvSpPr/>
          <p:nvPr/>
        </p:nvSpPr>
        <p:spPr bwMode="auto">
          <a:xfrm>
            <a:off x="3515391" y="3220430"/>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6" name="Freeform 5"/>
          <p:cNvSpPr/>
          <p:nvPr/>
        </p:nvSpPr>
        <p:spPr bwMode="auto">
          <a:xfrm>
            <a:off x="4316694" y="2272629"/>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7" name="Freeform 5"/>
          <p:cNvSpPr/>
          <p:nvPr/>
        </p:nvSpPr>
        <p:spPr bwMode="auto">
          <a:xfrm>
            <a:off x="3515390" y="116762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8" name="Freeform 5"/>
          <p:cNvSpPr/>
          <p:nvPr/>
        </p:nvSpPr>
        <p:spPr bwMode="auto">
          <a:xfrm>
            <a:off x="2967063"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9" name="Freeform 5"/>
          <p:cNvSpPr/>
          <p:nvPr/>
        </p:nvSpPr>
        <p:spPr bwMode="auto">
          <a:xfrm>
            <a:off x="4100092" y="-5902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0" name="Freeform 5"/>
          <p:cNvSpPr/>
          <p:nvPr/>
        </p:nvSpPr>
        <p:spPr bwMode="auto">
          <a:xfrm>
            <a:off x="4354815" y="-108594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1" name="Freeform 5"/>
          <p:cNvSpPr/>
          <p:nvPr/>
        </p:nvSpPr>
        <p:spPr bwMode="auto">
          <a:xfrm>
            <a:off x="3563211" y="-1922322"/>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3" name="椭圆 72"/>
          <p:cNvSpPr/>
          <p:nvPr/>
        </p:nvSpPr>
        <p:spPr>
          <a:xfrm>
            <a:off x="1004505" y="-915735"/>
            <a:ext cx="673230" cy="673230"/>
          </a:xfrm>
          <a:prstGeom prst="ellipse">
            <a:avLst/>
          </a:prstGeom>
          <a:solidFill>
            <a:srgbClr val="3099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6138842" y="2188659"/>
            <a:ext cx="5762285" cy="830997"/>
          </a:xfrm>
          <a:prstGeom prst="rect">
            <a:avLst/>
          </a:prstGeom>
          <a:noFill/>
        </p:spPr>
        <p:txBody>
          <a:bodyPr wrap="square" rtlCol="0">
            <a:spAutoFit/>
          </a:bodyPr>
          <a:lstStyle/>
          <a:p>
            <a:r>
              <a:rPr lang="zh-CN" altLang="en-US" sz="4800" b="1" dirty="0" smtClean="0">
                <a:solidFill>
                  <a:srgbClr val="3099D6"/>
                </a:solidFill>
                <a:latin typeface="微软雅黑" pitchFamily="34" charset="-122"/>
                <a:ea typeface="微软雅黑" pitchFamily="34" charset="-122"/>
              </a:rPr>
              <a:t>谢谢观赏</a:t>
            </a:r>
            <a:endParaRPr lang="zh-CN" altLang="en-US" sz="4800" b="1" dirty="0">
              <a:solidFill>
                <a:srgbClr val="3099D6"/>
              </a:solidFill>
              <a:latin typeface="微软雅黑" pitchFamily="34" charset="-122"/>
              <a:ea typeface="微软雅黑" pitchFamily="34" charset="-122"/>
            </a:endParaRPr>
          </a:p>
        </p:txBody>
      </p:sp>
      <p:sp>
        <p:nvSpPr>
          <p:cNvPr id="76" name="文本框 12"/>
          <p:cNvSpPr txBox="1"/>
          <p:nvPr/>
        </p:nvSpPr>
        <p:spPr>
          <a:xfrm>
            <a:off x="6138842" y="3746012"/>
            <a:ext cx="571079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lumMod val="50000"/>
                  </a:schemeClr>
                </a:solidFill>
              </a:rPr>
              <a:t>Morbi dignissim nisl in diam sagittis, id dapibus nulla pretium. Sed vitae quam metus. Etiam fermentum turpis vel lectus dignissim consectetur. </a:t>
            </a:r>
            <a:endParaRPr lang="zh-CN" alt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5183697" y="741152"/>
            <a:ext cx="1268294" cy="1123736"/>
            <a:chOff x="6427571" y="704222"/>
            <a:chExt cx="1268294" cy="1123736"/>
          </a:xfrm>
        </p:grpSpPr>
        <p:sp>
          <p:nvSpPr>
            <p:cNvPr id="40"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41"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42" name="文本框 41"/>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itchFamily="34" charset="-122"/>
                  <a:ea typeface="微软雅黑" pitchFamily="34" charset="-122"/>
                </a:rPr>
                <a:t>01</a:t>
              </a:r>
              <a:endParaRPr lang="zh-CN" altLang="en-US" sz="3600" dirty="0">
                <a:solidFill>
                  <a:srgbClr val="3099D6"/>
                </a:solidFill>
                <a:latin typeface="微软雅黑" pitchFamily="34" charset="-122"/>
                <a:ea typeface="微软雅黑" pitchFamily="34" charset="-122"/>
              </a:endParaRPr>
            </a:p>
          </p:txBody>
        </p:sp>
      </p:grpSp>
      <p:grpSp>
        <p:nvGrpSpPr>
          <p:cNvPr id="44" name="组合 43"/>
          <p:cNvGrpSpPr/>
          <p:nvPr/>
        </p:nvGrpSpPr>
        <p:grpSpPr>
          <a:xfrm>
            <a:off x="5183697" y="2158472"/>
            <a:ext cx="1268294" cy="1123736"/>
            <a:chOff x="6427571" y="704222"/>
            <a:chExt cx="1268294" cy="1123736"/>
          </a:xfrm>
        </p:grpSpPr>
        <p:sp>
          <p:nvSpPr>
            <p:cNvPr id="45"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46"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47" name="文本框 46"/>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itchFamily="34" charset="-122"/>
                  <a:ea typeface="微软雅黑" pitchFamily="34" charset="-122"/>
                </a:rPr>
                <a:t>02</a:t>
              </a:r>
              <a:endParaRPr lang="zh-CN" altLang="en-US" sz="3600" dirty="0">
                <a:solidFill>
                  <a:srgbClr val="3099D6"/>
                </a:solidFill>
                <a:latin typeface="微软雅黑" pitchFamily="34" charset="-122"/>
                <a:ea typeface="微软雅黑" pitchFamily="34" charset="-122"/>
              </a:endParaRPr>
            </a:p>
          </p:txBody>
        </p:sp>
      </p:grpSp>
      <p:grpSp>
        <p:nvGrpSpPr>
          <p:cNvPr id="48" name="组合 47"/>
          <p:cNvGrpSpPr/>
          <p:nvPr/>
        </p:nvGrpSpPr>
        <p:grpSpPr>
          <a:xfrm>
            <a:off x="5183697" y="3575792"/>
            <a:ext cx="1268294" cy="1123736"/>
            <a:chOff x="6427571" y="704222"/>
            <a:chExt cx="1268294" cy="1123736"/>
          </a:xfrm>
        </p:grpSpPr>
        <p:sp>
          <p:nvSpPr>
            <p:cNvPr id="49"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0"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51" name="文本框 50"/>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itchFamily="34" charset="-122"/>
                  <a:ea typeface="微软雅黑" pitchFamily="34" charset="-122"/>
                </a:rPr>
                <a:t>03</a:t>
              </a:r>
              <a:endParaRPr lang="zh-CN" altLang="en-US" sz="3600" dirty="0">
                <a:solidFill>
                  <a:srgbClr val="3099D6"/>
                </a:solidFill>
                <a:latin typeface="微软雅黑" pitchFamily="34" charset="-122"/>
                <a:ea typeface="微软雅黑" pitchFamily="34" charset="-122"/>
              </a:endParaRPr>
            </a:p>
          </p:txBody>
        </p:sp>
      </p:grpSp>
      <p:grpSp>
        <p:nvGrpSpPr>
          <p:cNvPr id="52" name="组合 51"/>
          <p:cNvGrpSpPr/>
          <p:nvPr/>
        </p:nvGrpSpPr>
        <p:grpSpPr>
          <a:xfrm>
            <a:off x="5183697" y="4993112"/>
            <a:ext cx="1268294" cy="1123736"/>
            <a:chOff x="6427571" y="704222"/>
            <a:chExt cx="1268294" cy="1123736"/>
          </a:xfrm>
        </p:grpSpPr>
        <p:sp>
          <p:nvSpPr>
            <p:cNvPr id="53" name="Freeform 5"/>
            <p:cNvSpPr/>
            <p:nvPr/>
          </p:nvSpPr>
          <p:spPr bwMode="auto">
            <a:xfrm>
              <a:off x="6427571" y="704222"/>
              <a:ext cx="1268294" cy="11237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4" name="Freeform 5"/>
            <p:cNvSpPr/>
            <p:nvPr/>
          </p:nvSpPr>
          <p:spPr bwMode="auto">
            <a:xfrm>
              <a:off x="6647036" y="898673"/>
              <a:ext cx="829364" cy="7348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pPr algn="ctr"/>
              <a:endParaRPr lang="zh-CN" altLang="en-US" dirty="0"/>
            </a:p>
          </p:txBody>
        </p:sp>
        <p:sp>
          <p:nvSpPr>
            <p:cNvPr id="55" name="文本框 54"/>
            <p:cNvSpPr txBox="1"/>
            <p:nvPr/>
          </p:nvSpPr>
          <p:spPr>
            <a:xfrm>
              <a:off x="6604770" y="942924"/>
              <a:ext cx="913896" cy="646331"/>
            </a:xfrm>
            <a:prstGeom prst="rect">
              <a:avLst/>
            </a:prstGeom>
            <a:noFill/>
          </p:spPr>
          <p:txBody>
            <a:bodyPr wrap="square" rtlCol="0">
              <a:spAutoFit/>
            </a:bodyPr>
            <a:lstStyle/>
            <a:p>
              <a:pPr algn="ctr"/>
              <a:r>
                <a:rPr lang="en-US" altLang="zh-CN" sz="3600" dirty="0" smtClean="0">
                  <a:solidFill>
                    <a:srgbClr val="3099D6"/>
                  </a:solidFill>
                  <a:latin typeface="微软雅黑" pitchFamily="34" charset="-122"/>
                  <a:ea typeface="微软雅黑" pitchFamily="34" charset="-122"/>
                </a:rPr>
                <a:t>04</a:t>
              </a:r>
              <a:endParaRPr lang="zh-CN" altLang="en-US" sz="3600" dirty="0">
                <a:solidFill>
                  <a:srgbClr val="3099D6"/>
                </a:solidFill>
                <a:latin typeface="微软雅黑" pitchFamily="34" charset="-122"/>
                <a:ea typeface="微软雅黑" pitchFamily="34" charset="-122"/>
              </a:endParaRPr>
            </a:p>
          </p:txBody>
        </p:sp>
      </p:grpSp>
      <p:grpSp>
        <p:nvGrpSpPr>
          <p:cNvPr id="3" name="组合 2"/>
          <p:cNvGrpSpPr/>
          <p:nvPr/>
        </p:nvGrpSpPr>
        <p:grpSpPr>
          <a:xfrm>
            <a:off x="-2319555" y="481392"/>
            <a:ext cx="6230592" cy="5895216"/>
            <a:chOff x="2967063" y="-1922322"/>
            <a:chExt cx="13335755" cy="12617928"/>
          </a:xfrm>
        </p:grpSpPr>
        <p:sp>
          <p:nvSpPr>
            <p:cNvPr id="19" name="Freeform 5"/>
            <p:cNvSpPr/>
            <p:nvPr/>
          </p:nvSpPr>
          <p:spPr bwMode="auto">
            <a:xfrm>
              <a:off x="6510570" y="-143812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a:off x="7341595" y="-12990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a:off x="8152337" y="-88591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a:off x="8795745" y="-24250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a:off x="9208839"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a:off x="9351181" y="146695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a:off x="9073463" y="213604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a:off x="8795745" y="31764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a:off x="3760140" y="211519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a:off x="7341595"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a:off x="6281213" y="4536307"/>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a:off x="5544167" y="4232908"/>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a:off x="4733426" y="3819815"/>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a:off x="3515391" y="3220430"/>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a:off x="4316694" y="2272629"/>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515390" y="1167621"/>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a:off x="2967063" y="56823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a:off x="4100092" y="-59026"/>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7" name="Freeform 5"/>
            <p:cNvSpPr/>
            <p:nvPr/>
          </p:nvSpPr>
          <p:spPr bwMode="auto">
            <a:xfrm>
              <a:off x="4354815" y="-1085944"/>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8" name="Freeform 5"/>
            <p:cNvSpPr/>
            <p:nvPr/>
          </p:nvSpPr>
          <p:spPr bwMode="auto">
            <a:xfrm>
              <a:off x="3563211" y="-1922322"/>
              <a:ext cx="6951637" cy="61592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sp>
        <p:nvSpPr>
          <p:cNvPr id="56" name="文本框 55"/>
          <p:cNvSpPr txBox="1"/>
          <p:nvPr/>
        </p:nvSpPr>
        <p:spPr>
          <a:xfrm>
            <a:off x="280391" y="2367171"/>
            <a:ext cx="3783610" cy="2123658"/>
          </a:xfrm>
          <a:prstGeom prst="rect">
            <a:avLst/>
          </a:prstGeom>
          <a:noFill/>
        </p:spPr>
        <p:txBody>
          <a:bodyPr wrap="square" rtlCol="0">
            <a:spAutoFit/>
          </a:bodyPr>
          <a:lstStyle/>
          <a:p>
            <a:r>
              <a:rPr lang="en-US" altLang="zh-CN" sz="6600" b="1" dirty="0" smtClean="0">
                <a:solidFill>
                  <a:srgbClr val="3099D6"/>
                </a:solidFill>
                <a:latin typeface="微软雅黑" pitchFamily="34" charset="-122"/>
                <a:ea typeface="微软雅黑" pitchFamily="34" charset="-122"/>
              </a:rPr>
              <a:t>CON</a:t>
            </a:r>
          </a:p>
          <a:p>
            <a:r>
              <a:rPr lang="en-US" altLang="zh-CN" sz="6600" b="1" dirty="0" smtClean="0">
                <a:solidFill>
                  <a:srgbClr val="3099D6"/>
                </a:solidFill>
                <a:latin typeface="微软雅黑" pitchFamily="34" charset="-122"/>
                <a:ea typeface="微软雅黑" pitchFamily="34" charset="-122"/>
              </a:rPr>
              <a:t>TENTS</a:t>
            </a:r>
            <a:endParaRPr lang="zh-CN" altLang="en-US" sz="6600" b="1" dirty="0">
              <a:solidFill>
                <a:srgbClr val="3099D6"/>
              </a:solidFill>
              <a:latin typeface="微软雅黑" pitchFamily="34" charset="-122"/>
              <a:ea typeface="微软雅黑" pitchFamily="34" charset="-122"/>
            </a:endParaRPr>
          </a:p>
        </p:txBody>
      </p:sp>
      <p:sp>
        <p:nvSpPr>
          <p:cNvPr id="57" name="文本框 56"/>
          <p:cNvSpPr txBox="1"/>
          <p:nvPr/>
        </p:nvSpPr>
        <p:spPr>
          <a:xfrm>
            <a:off x="6671456" y="1041409"/>
            <a:ext cx="5674529" cy="523220"/>
          </a:xfrm>
          <a:prstGeom prst="rect">
            <a:avLst/>
          </a:prstGeom>
          <a:noFill/>
        </p:spPr>
        <p:txBody>
          <a:bodyPr wrap="square" rtlCol="0">
            <a:spAutoFit/>
          </a:bodyPr>
          <a:lstStyle/>
          <a:p>
            <a:r>
              <a:rPr lang="zh-CN" altLang="en-US" sz="2800" b="1" dirty="0" smtClean="0">
                <a:solidFill>
                  <a:schemeClr val="bg1"/>
                </a:solidFill>
                <a:latin typeface="微软雅黑" pitchFamily="34" charset="-122"/>
                <a:ea typeface="微软雅黑" pitchFamily="34" charset="-122"/>
              </a:rPr>
              <a:t>决定好去寻找的区域</a:t>
            </a:r>
            <a:endParaRPr lang="zh-CN" altLang="en-US" sz="2800" b="1" dirty="0">
              <a:solidFill>
                <a:schemeClr val="bg1"/>
              </a:solidFill>
              <a:latin typeface="微软雅黑" pitchFamily="34" charset="-122"/>
              <a:ea typeface="微软雅黑" pitchFamily="34" charset="-122"/>
            </a:endParaRPr>
          </a:p>
        </p:txBody>
      </p:sp>
      <p:sp>
        <p:nvSpPr>
          <p:cNvPr id="58" name="文本框 57"/>
          <p:cNvSpPr txBox="1"/>
          <p:nvPr/>
        </p:nvSpPr>
        <p:spPr>
          <a:xfrm>
            <a:off x="6671456" y="2458729"/>
            <a:ext cx="5674529" cy="523220"/>
          </a:xfrm>
          <a:prstGeom prst="rect">
            <a:avLst/>
          </a:prstGeom>
          <a:noFill/>
        </p:spPr>
        <p:txBody>
          <a:bodyPr wrap="square" rtlCol="0">
            <a:spAutoFit/>
          </a:bodyPr>
          <a:lstStyle/>
          <a:p>
            <a:r>
              <a:rPr lang="zh-CN" altLang="en-US" sz="2800" b="1" dirty="0" smtClean="0">
                <a:solidFill>
                  <a:schemeClr val="bg1"/>
                </a:solidFill>
                <a:latin typeface="微软雅黑" pitchFamily="34" charset="-122"/>
                <a:ea typeface="微软雅黑" pitchFamily="34" charset="-122"/>
              </a:rPr>
              <a:t>决定好去寻找的企业</a:t>
            </a:r>
            <a:endParaRPr lang="zh-CN" altLang="en-US" sz="2800" b="1" dirty="0">
              <a:solidFill>
                <a:schemeClr val="bg1"/>
              </a:solidFill>
              <a:latin typeface="微软雅黑" pitchFamily="34" charset="-122"/>
              <a:ea typeface="微软雅黑" pitchFamily="34" charset="-122"/>
            </a:endParaRPr>
          </a:p>
        </p:txBody>
      </p:sp>
      <p:sp>
        <p:nvSpPr>
          <p:cNvPr id="59" name="文本框 58"/>
          <p:cNvSpPr txBox="1"/>
          <p:nvPr/>
        </p:nvSpPr>
        <p:spPr>
          <a:xfrm>
            <a:off x="6671456" y="3876049"/>
            <a:ext cx="5674529" cy="523220"/>
          </a:xfrm>
          <a:prstGeom prst="rect">
            <a:avLst/>
          </a:prstGeom>
          <a:noFill/>
        </p:spPr>
        <p:txBody>
          <a:bodyPr wrap="square" rtlCol="0">
            <a:spAutoFit/>
          </a:bodyPr>
          <a:lstStyle/>
          <a:p>
            <a:r>
              <a:rPr lang="zh-CN" altLang="en-US" sz="2800" b="1" dirty="0" smtClean="0">
                <a:solidFill>
                  <a:schemeClr val="bg1"/>
                </a:solidFill>
                <a:latin typeface="微软雅黑" pitchFamily="34" charset="-122"/>
                <a:ea typeface="微软雅黑" pitchFamily="34" charset="-122"/>
              </a:rPr>
              <a:t>开始行动</a:t>
            </a:r>
            <a:endParaRPr lang="en-US" altLang="zh-CN" sz="2800" b="1" dirty="0" smtClean="0">
              <a:solidFill>
                <a:schemeClr val="bg1"/>
              </a:solidFill>
              <a:latin typeface="微软雅黑" pitchFamily="34" charset="-122"/>
              <a:ea typeface="微软雅黑" pitchFamily="34" charset="-122"/>
            </a:endParaRPr>
          </a:p>
        </p:txBody>
      </p:sp>
      <p:sp>
        <p:nvSpPr>
          <p:cNvPr id="60" name="文本框 59"/>
          <p:cNvSpPr txBox="1"/>
          <p:nvPr/>
        </p:nvSpPr>
        <p:spPr>
          <a:xfrm>
            <a:off x="6671456" y="5293369"/>
            <a:ext cx="5674529" cy="523220"/>
          </a:xfrm>
          <a:prstGeom prst="rect">
            <a:avLst/>
          </a:prstGeom>
          <a:noFill/>
        </p:spPr>
        <p:txBody>
          <a:bodyPr wrap="square" rtlCol="0">
            <a:spAutoFit/>
          </a:bodyPr>
          <a:lstStyle/>
          <a:p>
            <a:r>
              <a:rPr lang="zh-CN" altLang="en-US" sz="2800" b="1" dirty="0" smtClean="0">
                <a:solidFill>
                  <a:schemeClr val="bg1"/>
                </a:solidFill>
                <a:latin typeface="微软雅黑" pitchFamily="34" charset="-122"/>
                <a:ea typeface="微软雅黑" pitchFamily="34" charset="-122"/>
              </a:rPr>
              <a:t>圆满结束</a:t>
            </a:r>
            <a:endParaRPr lang="zh-CN" altLang="en-US" sz="28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itchFamily="34" charset="-122"/>
                  <a:ea typeface="微软雅黑" pitchFamily="34" charset="-122"/>
                </a:rPr>
                <a:t>1</a:t>
              </a:r>
              <a:endParaRPr lang="zh-CN" altLang="en-US" sz="19900" b="1" dirty="0">
                <a:solidFill>
                  <a:srgbClr val="3099D6"/>
                </a:solidFill>
                <a:latin typeface="微软雅黑" pitchFamily="34" charset="-122"/>
                <a:ea typeface="微软雅黑" pitchFamily="34" charset="-122"/>
              </a:endParaRPr>
            </a:p>
          </p:txBody>
        </p:sp>
      </p:grpSp>
      <p:sp>
        <p:nvSpPr>
          <p:cNvPr id="49" name="文本框 48"/>
          <p:cNvSpPr txBox="1"/>
          <p:nvPr/>
        </p:nvSpPr>
        <p:spPr>
          <a:xfrm>
            <a:off x="1393021" y="4714518"/>
            <a:ext cx="9405958" cy="584775"/>
          </a:xfrm>
          <a:prstGeom prst="rect">
            <a:avLst/>
          </a:prstGeom>
          <a:noFill/>
        </p:spPr>
        <p:txBody>
          <a:bodyPr wrap="square" rtlCol="0">
            <a:spAutoFit/>
          </a:bodyPr>
          <a:lstStyle/>
          <a:p>
            <a:pPr algn="ctr"/>
            <a:r>
              <a:rPr lang="zh-CN" altLang="en-US" sz="3200" b="1" dirty="0" smtClean="0">
                <a:solidFill>
                  <a:schemeClr val="bg1"/>
                </a:solidFill>
                <a:latin typeface="微软雅黑" pitchFamily="34" charset="-122"/>
                <a:ea typeface="微软雅黑" pitchFamily="34" charset="-122"/>
              </a:rPr>
              <a:t>决定好去寻找的区域</a:t>
            </a:r>
            <a:endParaRPr lang="zh-CN" altLang="en-US" sz="3200" b="1" dirty="0">
              <a:solidFill>
                <a:schemeClr val="bg1"/>
              </a:solidFill>
              <a:latin typeface="微软雅黑" pitchFamily="34" charset="-122"/>
              <a:ea typeface="微软雅黑"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52" name="组合 51"/>
          <p:cNvGrpSpPr/>
          <p:nvPr/>
        </p:nvGrpSpPr>
        <p:grpSpPr>
          <a:xfrm>
            <a:off x="1153229" y="2135469"/>
            <a:ext cx="137160" cy="137160"/>
            <a:chOff x="6164580" y="2205556"/>
            <a:chExt cx="426720" cy="426720"/>
          </a:xfrm>
        </p:grpSpPr>
        <p:cxnSp>
          <p:nvCxnSpPr>
            <p:cNvPr id="53" name="直接连接符 5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2143829" y="1253059"/>
            <a:ext cx="137160" cy="137160"/>
            <a:chOff x="6164580" y="2205556"/>
            <a:chExt cx="426720" cy="426720"/>
          </a:xfrm>
        </p:grpSpPr>
        <p:cxnSp>
          <p:nvCxnSpPr>
            <p:cNvPr id="56" name="直接连接符 55"/>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2545080" y="3079488"/>
            <a:ext cx="137160" cy="137160"/>
            <a:chOff x="6164580" y="2205556"/>
            <a:chExt cx="426720" cy="426720"/>
          </a:xfrm>
        </p:grpSpPr>
        <p:cxnSp>
          <p:nvCxnSpPr>
            <p:cNvPr id="59" name="直接连接符 58"/>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10661819" y="1318859"/>
            <a:ext cx="137160" cy="137160"/>
            <a:chOff x="6164580" y="2205556"/>
            <a:chExt cx="426720" cy="426720"/>
          </a:xfrm>
        </p:grpSpPr>
        <p:cxnSp>
          <p:nvCxnSpPr>
            <p:cNvPr id="62" name="直接连接符 6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9210375" y="3511895"/>
            <a:ext cx="104046" cy="104046"/>
            <a:chOff x="6164580" y="2205556"/>
            <a:chExt cx="426720" cy="426720"/>
          </a:xfrm>
        </p:grpSpPr>
        <p:cxnSp>
          <p:nvCxnSpPr>
            <p:cNvPr id="65" name="直接连接符 6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80" cy="2551570"/>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1</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zh-CN" altLang="en-US" sz="2800" b="1" dirty="0" smtClean="0">
                <a:solidFill>
                  <a:schemeClr val="bg1"/>
                </a:solidFill>
                <a:latin typeface="微软雅黑" pitchFamily="34" charset="-122"/>
                <a:ea typeface="微软雅黑" pitchFamily="34" charset="-122"/>
              </a:rPr>
              <a:t>区域选择</a:t>
            </a:r>
            <a:endParaRPr lang="zh-CN" altLang="en-US" sz="2800" b="1" dirty="0">
              <a:solidFill>
                <a:schemeClr val="bg1"/>
              </a:solidFill>
              <a:latin typeface="微软雅黑" pitchFamily="34" charset="-122"/>
              <a:ea typeface="微软雅黑" pitchFamily="34" charset="-122"/>
            </a:endParaRPr>
          </a:p>
        </p:txBody>
      </p:sp>
      <p:sp>
        <p:nvSpPr>
          <p:cNvPr id="41" name="Oval 18"/>
          <p:cNvSpPr/>
          <p:nvPr/>
        </p:nvSpPr>
        <p:spPr>
          <a:xfrm>
            <a:off x="1813465"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smtClean="0">
                <a:solidFill>
                  <a:srgbClr val="3099D6"/>
                </a:solidFill>
                <a:latin typeface="Roboto condensed light"/>
                <a:cs typeface="Roboto condensed light"/>
              </a:rPr>
              <a:t>万家丽</a:t>
            </a:r>
            <a:endParaRPr lang="en-US" sz="2000" dirty="0" smtClean="0">
              <a:solidFill>
                <a:srgbClr val="3099D6"/>
              </a:solidFill>
              <a:latin typeface="Roboto condensed light"/>
              <a:cs typeface="Roboto condensed light"/>
            </a:endParaRPr>
          </a:p>
        </p:txBody>
      </p:sp>
      <p:sp>
        <p:nvSpPr>
          <p:cNvPr id="42" name="Oval 19"/>
          <p:cNvSpPr/>
          <p:nvPr/>
        </p:nvSpPr>
        <p:spPr>
          <a:xfrm>
            <a:off x="4029798"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smtClean="0">
                <a:solidFill>
                  <a:srgbClr val="3099D6"/>
                </a:solidFill>
                <a:latin typeface="Roboto condensed light"/>
                <a:cs typeface="Roboto condensed light"/>
              </a:rPr>
              <a:t>万象汇</a:t>
            </a:r>
            <a:endParaRPr lang="en-US" sz="2000" dirty="0" smtClean="0">
              <a:solidFill>
                <a:srgbClr val="3099D6"/>
              </a:solidFill>
              <a:latin typeface="Roboto condensed light"/>
              <a:cs typeface="Roboto condensed light"/>
            </a:endParaRPr>
          </a:p>
        </p:txBody>
      </p:sp>
      <p:sp>
        <p:nvSpPr>
          <p:cNvPr id="43" name="Oval 20"/>
          <p:cNvSpPr/>
          <p:nvPr/>
        </p:nvSpPr>
        <p:spPr>
          <a:xfrm>
            <a:off x="6246131"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smtClean="0">
                <a:solidFill>
                  <a:srgbClr val="3099D6"/>
                </a:solidFill>
              </a:rPr>
              <a:t>通程广场</a:t>
            </a:r>
            <a:endParaRPr lang="en-US" sz="2000" dirty="0">
              <a:solidFill>
                <a:srgbClr val="3099D6"/>
              </a:solidFill>
            </a:endParaRPr>
          </a:p>
        </p:txBody>
      </p:sp>
      <p:sp>
        <p:nvSpPr>
          <p:cNvPr id="44" name="Oval 21"/>
          <p:cNvSpPr/>
          <p:nvPr/>
        </p:nvSpPr>
        <p:spPr>
          <a:xfrm>
            <a:off x="8462465" y="2654300"/>
            <a:ext cx="2051050" cy="2051050"/>
          </a:xfrm>
          <a:prstGeom prst="ellipse">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dirty="0" smtClean="0">
                <a:solidFill>
                  <a:srgbClr val="3099D6"/>
                </a:solidFill>
              </a:rPr>
              <a:t>保利广场</a:t>
            </a:r>
            <a:endParaRPr lang="en-US" sz="2000" dirty="0">
              <a:solidFill>
                <a:srgbClr val="3099D6"/>
              </a:solidFill>
            </a:endParaRPr>
          </a:p>
        </p:txBody>
      </p:sp>
      <p:sp>
        <p:nvSpPr>
          <p:cNvPr id="46" name="Right Arrow 23"/>
          <p:cNvSpPr/>
          <p:nvPr/>
        </p:nvSpPr>
        <p:spPr>
          <a:xfrm>
            <a:off x="3864515"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47" name="Right Arrow 24"/>
          <p:cNvSpPr/>
          <p:nvPr/>
        </p:nvSpPr>
        <p:spPr>
          <a:xfrm>
            <a:off x="6082579"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48" name="Right Arrow 25"/>
          <p:cNvSpPr/>
          <p:nvPr/>
        </p:nvSpPr>
        <p:spPr>
          <a:xfrm>
            <a:off x="8304037" y="3613301"/>
            <a:ext cx="163552" cy="137268"/>
          </a:xfrm>
          <a:prstGeom prst="rightArrow">
            <a:avLst/>
          </a:prstGeom>
          <a:solidFill>
            <a:srgbClr val="3099D6"/>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p>
        </p:txBody>
      </p:sp>
      <p:sp>
        <p:nvSpPr>
          <p:cNvPr id="51"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1</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zh-CN" altLang="en-US" sz="2800" b="1" dirty="0" smtClean="0">
                <a:solidFill>
                  <a:schemeClr val="bg1"/>
                </a:solidFill>
                <a:latin typeface="微软雅黑" pitchFamily="34" charset="-122"/>
                <a:ea typeface="微软雅黑" pitchFamily="34" charset="-122"/>
              </a:rPr>
              <a:t>决定好去寻找的区域</a:t>
            </a:r>
            <a:endParaRPr lang="zh-CN" altLang="en-US" sz="2800" b="1" dirty="0">
              <a:solidFill>
                <a:schemeClr val="bg1"/>
              </a:solidFill>
              <a:latin typeface="微软雅黑" pitchFamily="34" charset="-122"/>
              <a:ea typeface="微软雅黑" pitchFamily="34" charset="-122"/>
            </a:endParaRPr>
          </a:p>
        </p:txBody>
      </p:sp>
      <p:sp>
        <p:nvSpPr>
          <p:cNvPr id="46" name="Rectangle 3"/>
          <p:cNvSpPr/>
          <p:nvPr/>
        </p:nvSpPr>
        <p:spPr>
          <a:xfrm>
            <a:off x="0" y="2463486"/>
            <a:ext cx="12203038" cy="1580335"/>
          </a:xfrm>
          <a:prstGeom prst="rect">
            <a:avLst/>
          </a:prstGeom>
          <a:solidFill>
            <a:schemeClr val="bg1">
              <a:alpha val="3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rgbClr val="3099D6"/>
              </a:solidFill>
              <a:latin typeface="Roboto condensed light"/>
              <a:cs typeface="Roboto condensed light"/>
            </a:endParaRPr>
          </a:p>
        </p:txBody>
      </p:sp>
      <p:pic>
        <p:nvPicPr>
          <p:cNvPr id="47" name="Picture Placeholder 3" descr="business_people2.png"/>
          <p:cNvPicPr>
            <a:picLocks noChangeAspect="1"/>
          </p:cNvPicPr>
          <p:nvPr/>
        </p:nvPicPr>
        <p:blipFill rotWithShape="1">
          <a:blip r:embed="rId2" cstate="print">
            <a:extLst>
              <a:ext uri="{28A0092B-C50C-407E-A947-70E740481C1C}">
                <a14:useLocalDpi xmlns="" xmlns:a14="http://schemas.microsoft.com/office/drawing/2010/main" val="0"/>
              </a:ext>
            </a:extLst>
          </a:blip>
          <a:srcRect l="24011" t="-52256" r="21606" b="1"/>
          <a:stretch>
            <a:fillRect/>
          </a:stretch>
        </p:blipFill>
        <p:spPr>
          <a:xfrm flipH="1">
            <a:off x="6088748" y="12700"/>
            <a:ext cx="6114290" cy="6845300"/>
          </a:xfrm>
          <a:prstGeom prst="rect">
            <a:avLst/>
          </a:prstGeom>
        </p:spPr>
      </p:pic>
      <p:sp>
        <p:nvSpPr>
          <p:cNvPr id="48" name="텍스트 개체 틀 2"/>
          <p:cNvSpPr txBox="1"/>
          <p:nvPr/>
        </p:nvSpPr>
        <p:spPr>
          <a:xfrm>
            <a:off x="409077" y="4347830"/>
            <a:ext cx="5016269" cy="1572110"/>
          </a:xfrm>
          <a:prstGeom prst="rect">
            <a:avLst/>
          </a:prstGeom>
        </p:spPr>
        <p:txBody>
          <a:bodyPr vert="horz" lIns="91440" tIns="45720" rIns="91440" bIns="45720" rtlCol="0" anchor="t">
            <a:normAutofit fontScale="92500"/>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400" b="1" dirty="0" smtClean="0">
                <a:solidFill>
                  <a:schemeClr val="bg1"/>
                </a:solidFill>
                <a:latin typeface="Roboto condensed"/>
                <a:cs typeface="Roboto condensed"/>
              </a:rPr>
              <a:t>First Section : </a:t>
            </a:r>
            <a:r>
              <a:rPr lang="en-US" altLang="ko-KR" sz="1400" dirty="0">
                <a:solidFill>
                  <a:schemeClr val="bg1"/>
                </a:solidFill>
                <a:latin typeface="Roboto condensed"/>
                <a:cs typeface="Roboto condensed"/>
              </a:rPr>
              <a:t>usto eu magna luctus suscipit. Sed lectus. Integer euismod lacus luctuss magna. Quisque cursus, metus vitae pharetra auctor, sem massa mattis sem, at interdum magna augue eget diam. Vestibulum ante ipsum primis in faucibus orci luctus et usto eu magna luctus suscipit. Sed lectus. Integer euismod lacus luctuss magna. </a:t>
            </a:r>
          </a:p>
        </p:txBody>
      </p:sp>
      <p:sp>
        <p:nvSpPr>
          <p:cNvPr id="49" name="텍스트 개체 틀 2"/>
          <p:cNvSpPr txBox="1"/>
          <p:nvPr/>
        </p:nvSpPr>
        <p:spPr>
          <a:xfrm>
            <a:off x="504327" y="2699888"/>
            <a:ext cx="5016269" cy="1115757"/>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zh-CN" altLang="en-US" sz="2000" b="1" dirty="0" smtClean="0">
                <a:solidFill>
                  <a:srgbClr val="3099D6"/>
                </a:solidFill>
                <a:latin typeface="Adobe 黑体 Std R" pitchFamily="34" charset="-122"/>
                <a:ea typeface="Adobe 黑体 Std R" pitchFamily="34" charset="-122"/>
                <a:cs typeface="Roboto condensed light"/>
              </a:rPr>
              <a:t>我们有四块区域作为目标进行选择，经过讨论大家一致认同去通程广场是一个不错的选择（因为比较近）</a:t>
            </a:r>
            <a:r>
              <a:rPr lang="en-US" altLang="ko-KR" sz="1800" i="1" dirty="0" smtClean="0">
                <a:solidFill>
                  <a:srgbClr val="3099D6"/>
                </a:solidFill>
                <a:latin typeface="Roboto condensed light"/>
                <a:cs typeface="Roboto condensed light"/>
              </a:rPr>
              <a:t> </a:t>
            </a:r>
            <a:endParaRPr lang="en-US" altLang="ko-KR" sz="1800" i="1" dirty="0">
              <a:solidFill>
                <a:srgbClr val="3099D6"/>
              </a:solidFill>
              <a:latin typeface="Roboto condensed light"/>
              <a:cs typeface="Roboto condensed light"/>
            </a:endParaRPr>
          </a:p>
        </p:txBody>
      </p:sp>
      <p:sp>
        <p:nvSpPr>
          <p:cNvPr id="50" name="텍스트 개체 틀 2"/>
          <p:cNvSpPr txBox="1"/>
          <p:nvPr/>
        </p:nvSpPr>
        <p:spPr>
          <a:xfrm>
            <a:off x="-101600" y="1837773"/>
            <a:ext cx="1343707" cy="149616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6600" dirty="0" smtClean="0">
                <a:solidFill>
                  <a:schemeClr val="bg1">
                    <a:alpha val="30000"/>
                  </a:schemeClr>
                </a:solidFill>
                <a:latin typeface="Roboto condensed light"/>
                <a:cs typeface="Roboto condensed light"/>
              </a:rPr>
              <a:t>“</a:t>
            </a:r>
            <a:endParaRPr lang="en-US" altLang="ko-KR" sz="16600" dirty="0">
              <a:solidFill>
                <a:schemeClr val="bg1">
                  <a:alpha val="30000"/>
                </a:schemeClr>
              </a:solidFill>
              <a:latin typeface="Roboto condensed light"/>
              <a:cs typeface="Roboto condensed light"/>
            </a:endParaRPr>
          </a:p>
        </p:txBody>
      </p:sp>
      <p:sp>
        <p:nvSpPr>
          <p:cNvPr id="51" name="텍스트 개체 틀 2"/>
          <p:cNvSpPr txBox="1"/>
          <p:nvPr/>
        </p:nvSpPr>
        <p:spPr>
          <a:xfrm>
            <a:off x="5171816" y="2750594"/>
            <a:ext cx="1343707" cy="1496164"/>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6600" dirty="0" smtClean="0">
                <a:solidFill>
                  <a:schemeClr val="bg1">
                    <a:alpha val="30000"/>
                  </a:schemeClr>
                </a:solidFill>
                <a:latin typeface="Roboto condensed light"/>
                <a:cs typeface="Roboto condensed light"/>
              </a:rPr>
              <a:t>”</a:t>
            </a:r>
            <a:endParaRPr lang="en-US" altLang="ko-KR" sz="16600" dirty="0">
              <a:solidFill>
                <a:schemeClr val="bg1">
                  <a:alpha val="30000"/>
                </a:schemeClr>
              </a:solidFill>
              <a:latin typeface="Roboto condensed light"/>
              <a:cs typeface="Roboto condensed ligh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itchFamily="34" charset="-122"/>
                  <a:ea typeface="微软雅黑" pitchFamily="34" charset="-122"/>
                </a:rPr>
                <a:t>2</a:t>
              </a:r>
              <a:endParaRPr lang="zh-CN" altLang="en-US" sz="19900" b="1" dirty="0">
                <a:solidFill>
                  <a:srgbClr val="3099D6"/>
                </a:solidFill>
                <a:latin typeface="微软雅黑" pitchFamily="34" charset="-122"/>
                <a:ea typeface="微软雅黑" pitchFamily="34" charset="-122"/>
              </a:endParaRPr>
            </a:p>
          </p:txBody>
        </p:sp>
      </p:grpSp>
      <p:sp>
        <p:nvSpPr>
          <p:cNvPr id="49" name="文本框 48"/>
          <p:cNvSpPr txBox="1"/>
          <p:nvPr/>
        </p:nvSpPr>
        <p:spPr>
          <a:xfrm>
            <a:off x="1393021" y="4714518"/>
            <a:ext cx="9405958" cy="584775"/>
          </a:xfrm>
          <a:prstGeom prst="rect">
            <a:avLst/>
          </a:prstGeom>
          <a:noFill/>
        </p:spPr>
        <p:txBody>
          <a:bodyPr wrap="square" rtlCol="0">
            <a:spAutoFit/>
          </a:bodyPr>
          <a:lstStyle/>
          <a:p>
            <a:pPr algn="ctr"/>
            <a:r>
              <a:rPr lang="zh-CN" altLang="en-US" sz="3200" b="1" dirty="0" smtClean="0">
                <a:solidFill>
                  <a:schemeClr val="bg1"/>
                </a:solidFill>
                <a:latin typeface="微软雅黑" pitchFamily="34" charset="-122"/>
                <a:ea typeface="微软雅黑" pitchFamily="34" charset="-122"/>
              </a:rPr>
              <a:t>决定好去寻找的企业</a:t>
            </a:r>
            <a:endParaRPr lang="zh-CN" altLang="en-US" sz="3200" b="1" dirty="0">
              <a:solidFill>
                <a:schemeClr val="bg1"/>
              </a:solidFill>
              <a:latin typeface="微软雅黑" pitchFamily="34" charset="-122"/>
              <a:ea typeface="微软雅黑"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2143829" y="1253059"/>
            <a:ext cx="137160" cy="137160"/>
            <a:chOff x="6164580" y="2205556"/>
            <a:chExt cx="426720" cy="426720"/>
          </a:xfrm>
        </p:grpSpPr>
        <p:cxnSp>
          <p:nvCxnSpPr>
            <p:cNvPr id="52" name="直接连接符 5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545080" y="3079488"/>
            <a:ext cx="137160" cy="137160"/>
            <a:chOff x="6164580" y="2205556"/>
            <a:chExt cx="426720" cy="426720"/>
          </a:xfrm>
        </p:grpSpPr>
        <p:cxnSp>
          <p:nvCxnSpPr>
            <p:cNvPr id="55" name="直接连接符 5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0661819" y="1318859"/>
            <a:ext cx="137160" cy="137160"/>
            <a:chOff x="6164580" y="2205556"/>
            <a:chExt cx="426720" cy="426720"/>
          </a:xfrm>
        </p:grpSpPr>
        <p:cxnSp>
          <p:nvCxnSpPr>
            <p:cNvPr id="58" name="直接连接符 57"/>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210375" y="3511895"/>
            <a:ext cx="104046" cy="104046"/>
            <a:chOff x="6164580" y="2205556"/>
            <a:chExt cx="426720" cy="426720"/>
          </a:xfrm>
        </p:grpSpPr>
        <p:cxnSp>
          <p:nvCxnSpPr>
            <p:cNvPr id="61" name="直接连接符 60"/>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2</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zh-CN" altLang="en-US" sz="2800" b="1" dirty="0" smtClean="0">
                <a:solidFill>
                  <a:schemeClr val="bg1"/>
                </a:solidFill>
                <a:latin typeface="微软雅黑" pitchFamily="34" charset="-122"/>
                <a:ea typeface="微软雅黑" pitchFamily="34" charset="-122"/>
              </a:rPr>
              <a:t>决定好去寻找的企业</a:t>
            </a:r>
            <a:endParaRPr lang="zh-CN" altLang="en-US" sz="2800" b="1" dirty="0">
              <a:solidFill>
                <a:schemeClr val="bg1"/>
              </a:solidFill>
              <a:latin typeface="微软雅黑" pitchFamily="34" charset="-122"/>
              <a:ea typeface="微软雅黑" pitchFamily="34" charset="-122"/>
            </a:endParaRPr>
          </a:p>
        </p:txBody>
      </p:sp>
      <p:sp>
        <p:nvSpPr>
          <p:cNvPr id="51" name="AutoShape 688"/>
          <p:cNvSpPr/>
          <p:nvPr/>
        </p:nvSpPr>
        <p:spPr bwMode="auto">
          <a:xfrm>
            <a:off x="633007" y="2351081"/>
            <a:ext cx="435937" cy="438921"/>
          </a:xfrm>
          <a:custGeom>
            <a:avLst/>
            <a:gdLst>
              <a:gd name="T0" fmla="*/ 26686541 w 21600"/>
              <a:gd name="T1" fmla="*/ 4552396 h 21600"/>
              <a:gd name="T2" fmla="*/ 22220269 w 21600"/>
              <a:gd name="T3" fmla="*/ 0 h 21600"/>
              <a:gd name="T4" fmla="*/ 17753986 w 21600"/>
              <a:gd name="T5" fmla="*/ 4552396 h 21600"/>
              <a:gd name="T6" fmla="*/ 21110775 w 21600"/>
              <a:gd name="T7" fmla="*/ 8959696 h 21600"/>
              <a:gd name="T8" fmla="*/ 21110775 w 21600"/>
              <a:gd name="T9" fmla="*/ 12495671 h 21600"/>
              <a:gd name="T10" fmla="*/ 17667522 w 21600"/>
              <a:gd name="T11" fmla="*/ 12495671 h 21600"/>
              <a:gd name="T12" fmla="*/ 13318575 w 21600"/>
              <a:gd name="T13" fmla="*/ 9047942 h 21600"/>
              <a:gd name="T14" fmla="*/ 8968362 w 21600"/>
              <a:gd name="T15" fmla="*/ 12495671 h 21600"/>
              <a:gd name="T16" fmla="*/ 3291387 w 21600"/>
              <a:gd name="T17" fmla="*/ 12495671 h 21600"/>
              <a:gd name="T18" fmla="*/ 3291387 w 21600"/>
              <a:gd name="T19" fmla="*/ 18345667 h 21600"/>
              <a:gd name="T20" fmla="*/ 0 w 21600"/>
              <a:gd name="T21" fmla="*/ 22712583 h 21600"/>
              <a:gd name="T22" fmla="*/ 4439103 w 21600"/>
              <a:gd name="T23" fmla="*/ 27238488 h 21600"/>
              <a:gd name="T24" fmla="*/ 8878206 w 21600"/>
              <a:gd name="T25" fmla="*/ 22712583 h 21600"/>
              <a:gd name="T26" fmla="*/ 5518885 w 21600"/>
              <a:gd name="T27" fmla="*/ 18327927 h 21600"/>
              <a:gd name="T28" fmla="*/ 5518885 w 21600"/>
              <a:gd name="T29" fmla="*/ 14766737 h 21600"/>
              <a:gd name="T30" fmla="*/ 8969628 w 21600"/>
              <a:gd name="T31" fmla="*/ 14766737 h 21600"/>
              <a:gd name="T32" fmla="*/ 13318575 w 21600"/>
              <a:gd name="T33" fmla="*/ 18210739 h 21600"/>
              <a:gd name="T34" fmla="*/ 17666255 w 21600"/>
              <a:gd name="T35" fmla="*/ 14766737 h 21600"/>
              <a:gd name="T36" fmla="*/ 23338390 w 21600"/>
              <a:gd name="T37" fmla="*/ 14766737 h 21600"/>
              <a:gd name="T38" fmla="*/ 23338390 w 21600"/>
              <a:gd name="T39" fmla="*/ 8957136 h 21600"/>
              <a:gd name="T40" fmla="*/ 26686541 w 21600"/>
              <a:gd name="T41" fmla="*/ 4552396 h 21600"/>
              <a:gd name="T42" fmla="*/ 6649442 w 21600"/>
              <a:gd name="T43" fmla="*/ 22712583 h 21600"/>
              <a:gd name="T44" fmla="*/ 4437837 w 21600"/>
              <a:gd name="T45" fmla="*/ 24968589 h 21600"/>
              <a:gd name="T46" fmla="*/ 2226349 w 21600"/>
              <a:gd name="T47" fmla="*/ 22712583 h 21600"/>
              <a:gd name="T48" fmla="*/ 4437837 w 21600"/>
              <a:gd name="T49" fmla="*/ 20457863 h 21600"/>
              <a:gd name="T50" fmla="*/ 6649442 w 21600"/>
              <a:gd name="T51" fmla="*/ 22712583 h 21600"/>
              <a:gd name="T52" fmla="*/ 5518885 w 21600"/>
              <a:gd name="T53" fmla="*/ 19449037 h 21600"/>
              <a:gd name="T54" fmla="*/ 5518885 w 21600"/>
              <a:gd name="T55" fmla="*/ 19449037 h 21600"/>
              <a:gd name="T56" fmla="*/ 13317309 w 21600"/>
              <a:gd name="T57" fmla="*/ 15940839 h 21600"/>
              <a:gd name="T58" fmla="*/ 11051472 w 21600"/>
              <a:gd name="T59" fmla="*/ 13630566 h 21600"/>
              <a:gd name="T60" fmla="*/ 13317309 w 21600"/>
              <a:gd name="T61" fmla="*/ 11319116 h 21600"/>
              <a:gd name="T62" fmla="*/ 15583263 w 21600"/>
              <a:gd name="T63" fmla="*/ 13630566 h 21600"/>
              <a:gd name="T64" fmla="*/ 13317309 w 21600"/>
              <a:gd name="T65" fmla="*/ 15940839 h 21600"/>
              <a:gd name="T66" fmla="*/ 22220269 w 21600"/>
              <a:gd name="T67" fmla="*/ 6836059 h 21600"/>
              <a:gd name="T68" fmla="*/ 19981602 w 21600"/>
              <a:gd name="T69" fmla="*/ 4552396 h 21600"/>
              <a:gd name="T70" fmla="*/ 22220269 w 21600"/>
              <a:gd name="T71" fmla="*/ 2269888 h 21600"/>
              <a:gd name="T72" fmla="*/ 24460192 w 21600"/>
              <a:gd name="T73" fmla="*/ 4552396 h 21600"/>
              <a:gd name="T74" fmla="*/ 22220269 w 21600"/>
              <a:gd name="T75" fmla="*/ 6836059 h 21600"/>
              <a:gd name="T76" fmla="*/ 22220269 w 21600"/>
              <a:gd name="T77" fmla="*/ 6836059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600" y="3610"/>
                </a:moveTo>
                <a:cubicBezTo>
                  <a:pt x="21600" y="1616"/>
                  <a:pt x="19981" y="0"/>
                  <a:pt x="17985" y="0"/>
                </a:cubicBezTo>
                <a:cubicBezTo>
                  <a:pt x="15988" y="0"/>
                  <a:pt x="14370" y="1616"/>
                  <a:pt x="14370" y="3610"/>
                </a:cubicBezTo>
                <a:cubicBezTo>
                  <a:pt x="14370" y="5294"/>
                  <a:pt x="15526" y="6705"/>
                  <a:pt x="17087" y="7105"/>
                </a:cubicBezTo>
                <a:lnTo>
                  <a:pt x="17087" y="9909"/>
                </a:lnTo>
                <a:lnTo>
                  <a:pt x="14300" y="9909"/>
                </a:lnTo>
                <a:cubicBezTo>
                  <a:pt x="13898" y="8338"/>
                  <a:pt x="12477" y="7175"/>
                  <a:pt x="10780" y="7175"/>
                </a:cubicBezTo>
                <a:cubicBezTo>
                  <a:pt x="9082" y="7175"/>
                  <a:pt x="7660" y="8338"/>
                  <a:pt x="7259" y="9909"/>
                </a:cubicBezTo>
                <a:lnTo>
                  <a:pt x="2664" y="9909"/>
                </a:lnTo>
                <a:lnTo>
                  <a:pt x="2664" y="14548"/>
                </a:lnTo>
                <a:cubicBezTo>
                  <a:pt x="1131" y="14957"/>
                  <a:pt x="0" y="16351"/>
                  <a:pt x="0" y="18011"/>
                </a:cubicBezTo>
                <a:cubicBezTo>
                  <a:pt x="0" y="19993"/>
                  <a:pt x="1609" y="21600"/>
                  <a:pt x="3593" y="21600"/>
                </a:cubicBezTo>
                <a:cubicBezTo>
                  <a:pt x="5577" y="21600"/>
                  <a:pt x="7186" y="19994"/>
                  <a:pt x="7186" y="18011"/>
                </a:cubicBezTo>
                <a:cubicBezTo>
                  <a:pt x="7186" y="16331"/>
                  <a:pt x="6028" y="14925"/>
                  <a:pt x="4467" y="14534"/>
                </a:cubicBezTo>
                <a:lnTo>
                  <a:pt x="4467" y="11710"/>
                </a:lnTo>
                <a:lnTo>
                  <a:pt x="7260" y="11710"/>
                </a:lnTo>
                <a:cubicBezTo>
                  <a:pt x="7662" y="13279"/>
                  <a:pt x="9083" y="14441"/>
                  <a:pt x="10780" y="14441"/>
                </a:cubicBezTo>
                <a:cubicBezTo>
                  <a:pt x="12476" y="14441"/>
                  <a:pt x="13897" y="13279"/>
                  <a:pt x="14299" y="11710"/>
                </a:cubicBezTo>
                <a:lnTo>
                  <a:pt x="18890" y="11710"/>
                </a:lnTo>
                <a:lnTo>
                  <a:pt x="18890" y="7103"/>
                </a:lnTo>
                <a:cubicBezTo>
                  <a:pt x="20447" y="6701"/>
                  <a:pt x="21600" y="5293"/>
                  <a:pt x="21600" y="3610"/>
                </a:cubicBezTo>
                <a:close/>
                <a:moveTo>
                  <a:pt x="5382" y="18011"/>
                </a:moveTo>
                <a:cubicBezTo>
                  <a:pt x="5382" y="18997"/>
                  <a:pt x="4580" y="19800"/>
                  <a:pt x="3592" y="19800"/>
                </a:cubicBezTo>
                <a:cubicBezTo>
                  <a:pt x="2605" y="19800"/>
                  <a:pt x="1802" y="18997"/>
                  <a:pt x="1802" y="18011"/>
                </a:cubicBezTo>
                <a:cubicBezTo>
                  <a:pt x="1802" y="17025"/>
                  <a:pt x="2605" y="16223"/>
                  <a:pt x="3592" y="16223"/>
                </a:cubicBezTo>
                <a:cubicBezTo>
                  <a:pt x="4580" y="16223"/>
                  <a:pt x="5382" y="17025"/>
                  <a:pt x="5382" y="18011"/>
                </a:cubicBezTo>
                <a:close/>
                <a:moveTo>
                  <a:pt x="4467" y="15423"/>
                </a:moveTo>
                <a:lnTo>
                  <a:pt x="4467" y="15423"/>
                </a:lnTo>
                <a:close/>
                <a:moveTo>
                  <a:pt x="10779" y="12641"/>
                </a:moveTo>
                <a:cubicBezTo>
                  <a:pt x="9768" y="12641"/>
                  <a:pt x="8945" y="11819"/>
                  <a:pt x="8945" y="10809"/>
                </a:cubicBezTo>
                <a:cubicBezTo>
                  <a:pt x="8945" y="9798"/>
                  <a:pt x="9768" y="8976"/>
                  <a:pt x="10779" y="8976"/>
                </a:cubicBezTo>
                <a:cubicBezTo>
                  <a:pt x="11791" y="8976"/>
                  <a:pt x="12613" y="9798"/>
                  <a:pt x="12613" y="10809"/>
                </a:cubicBezTo>
                <a:cubicBezTo>
                  <a:pt x="12614" y="11819"/>
                  <a:pt x="11791" y="12641"/>
                  <a:pt x="10779" y="12641"/>
                </a:cubicBezTo>
                <a:close/>
                <a:moveTo>
                  <a:pt x="17985" y="5421"/>
                </a:moveTo>
                <a:cubicBezTo>
                  <a:pt x="16986" y="5421"/>
                  <a:pt x="16173" y="4609"/>
                  <a:pt x="16173" y="3610"/>
                </a:cubicBezTo>
                <a:cubicBezTo>
                  <a:pt x="16173" y="2613"/>
                  <a:pt x="16986" y="1800"/>
                  <a:pt x="17985" y="1800"/>
                </a:cubicBezTo>
                <a:cubicBezTo>
                  <a:pt x="18984" y="1800"/>
                  <a:pt x="19798" y="2613"/>
                  <a:pt x="19798" y="3610"/>
                </a:cubicBezTo>
                <a:cubicBezTo>
                  <a:pt x="19798" y="4609"/>
                  <a:pt x="18984" y="5421"/>
                  <a:pt x="17985" y="5421"/>
                </a:cubicBezTo>
                <a:close/>
                <a:moveTo>
                  <a:pt x="17985" y="5421"/>
                </a:moveTo>
              </a:path>
            </a:pathLst>
          </a:custGeom>
          <a:solidFill>
            <a:schemeClr val="bg1"/>
          </a:solidFill>
          <a:ln>
            <a:noFill/>
          </a:ln>
        </p:spPr>
        <p:txBody>
          <a:bodyPr lIns="0" tIns="0" rIns="0" bIns="0"/>
          <a:lstStyle/>
          <a:p>
            <a:endParaRPr lang="en-US" sz="3600" dirty="0">
              <a:latin typeface="Roboto condensed"/>
              <a:cs typeface="Roboto condensed"/>
            </a:endParaRPr>
          </a:p>
        </p:txBody>
      </p:sp>
      <p:sp>
        <p:nvSpPr>
          <p:cNvPr id="52" name="Oval 5"/>
          <p:cNvSpPr/>
          <p:nvPr/>
        </p:nvSpPr>
        <p:spPr>
          <a:xfrm>
            <a:off x="377727" y="211721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54" name="Group 425"/>
          <p:cNvGrpSpPr/>
          <p:nvPr/>
        </p:nvGrpSpPr>
        <p:grpSpPr bwMode="auto">
          <a:xfrm>
            <a:off x="634499" y="3929427"/>
            <a:ext cx="432951" cy="334417"/>
            <a:chOff x="0" y="0"/>
            <a:chExt cx="572" cy="440"/>
          </a:xfrm>
          <a:solidFill>
            <a:schemeClr val="bg1"/>
          </a:solidFill>
        </p:grpSpPr>
        <p:sp>
          <p:nvSpPr>
            <p:cNvPr id="56" name="AutoShape 422"/>
            <p:cNvSpPr/>
            <p:nvPr/>
          </p:nvSpPr>
          <p:spPr bwMode="auto">
            <a:xfrm>
              <a:off x="56" y="0"/>
              <a:ext cx="450"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7" name="AutoShape 423"/>
            <p:cNvSpPr/>
            <p:nvPr/>
          </p:nvSpPr>
          <p:spPr bwMode="auto">
            <a:xfrm>
              <a:off x="0" y="328"/>
              <a:ext cx="57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58" name="AutoShape 424"/>
            <p:cNvSpPr/>
            <p:nvPr/>
          </p:nvSpPr>
          <p:spPr bwMode="auto">
            <a:xfrm>
              <a:off x="0" y="416"/>
              <a:ext cx="572" cy="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xmlns=""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55" name="Oval 8"/>
          <p:cNvSpPr/>
          <p:nvPr/>
        </p:nvSpPr>
        <p:spPr>
          <a:xfrm>
            <a:off x="377727" y="3638193"/>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60" name="Group 593"/>
          <p:cNvGrpSpPr/>
          <p:nvPr/>
        </p:nvGrpSpPr>
        <p:grpSpPr bwMode="auto">
          <a:xfrm>
            <a:off x="620793" y="5431473"/>
            <a:ext cx="438923" cy="364276"/>
            <a:chOff x="0" y="0"/>
            <a:chExt cx="575" cy="480"/>
          </a:xfrm>
          <a:solidFill>
            <a:schemeClr val="bg1"/>
          </a:solidFill>
        </p:grpSpPr>
        <p:sp>
          <p:nvSpPr>
            <p:cNvPr id="62" name="AutoShape 590"/>
            <p:cNvSpPr/>
            <p:nvPr/>
          </p:nvSpPr>
          <p:spPr bwMode="auto">
            <a:xfrm>
              <a:off x="0" y="0"/>
              <a:ext cx="575"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7905" y="6300"/>
                  </a:moveTo>
                  <a:lnTo>
                    <a:pt x="15882" y="0"/>
                  </a:lnTo>
                  <a:lnTo>
                    <a:pt x="0" y="7315"/>
                  </a:lnTo>
                  <a:lnTo>
                    <a:pt x="4584" y="21593"/>
                  </a:lnTo>
                  <a:lnTo>
                    <a:pt x="4584" y="21600"/>
                  </a:lnTo>
                  <a:lnTo>
                    <a:pt x="21600" y="21600"/>
                  </a:lnTo>
                  <a:lnTo>
                    <a:pt x="21600" y="6301"/>
                  </a:lnTo>
                  <a:lnTo>
                    <a:pt x="17905" y="6301"/>
                  </a:lnTo>
                  <a:lnTo>
                    <a:pt x="17905" y="6300"/>
                  </a:lnTo>
                  <a:close/>
                  <a:moveTo>
                    <a:pt x="16384" y="6300"/>
                  </a:moveTo>
                  <a:lnTo>
                    <a:pt x="6158" y="6300"/>
                  </a:lnTo>
                  <a:lnTo>
                    <a:pt x="15067" y="2197"/>
                  </a:lnTo>
                  <a:lnTo>
                    <a:pt x="16384" y="6300"/>
                  </a:lnTo>
                  <a:close/>
                  <a:moveTo>
                    <a:pt x="1835" y="8292"/>
                  </a:moveTo>
                  <a:lnTo>
                    <a:pt x="4585" y="7025"/>
                  </a:lnTo>
                  <a:lnTo>
                    <a:pt x="4585" y="16856"/>
                  </a:lnTo>
                  <a:lnTo>
                    <a:pt x="1835" y="8292"/>
                  </a:lnTo>
                  <a:close/>
                  <a:moveTo>
                    <a:pt x="6004" y="19900"/>
                  </a:moveTo>
                  <a:lnTo>
                    <a:pt x="6004" y="8001"/>
                  </a:lnTo>
                  <a:lnTo>
                    <a:pt x="20180" y="8001"/>
                  </a:lnTo>
                  <a:lnTo>
                    <a:pt x="20180" y="19900"/>
                  </a:lnTo>
                  <a:lnTo>
                    <a:pt x="6004" y="19900"/>
                  </a:lnTo>
                  <a:close/>
                  <a:moveTo>
                    <a:pt x="6004" y="19900"/>
                  </a:moveTo>
                </a:path>
              </a:pathLst>
            </a:custGeom>
            <a:grpFill/>
            <a:ln>
              <a:noFill/>
            </a:ln>
            <a:extLst>
              <a:ext uri="{91240B29-F687-4F45-9708-019B960494DF}">
                <a14:hiddenLine xmlns=""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3" name="AutoShape 591"/>
            <p:cNvSpPr/>
            <p:nvPr/>
          </p:nvSpPr>
          <p:spPr bwMode="auto">
            <a:xfrm>
              <a:off x="208" y="240"/>
              <a:ext cx="298" cy="1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8676" y="4990"/>
                  </a:moveTo>
                  <a:lnTo>
                    <a:pt x="16483" y="6268"/>
                  </a:lnTo>
                  <a:lnTo>
                    <a:pt x="14584" y="0"/>
                  </a:lnTo>
                  <a:lnTo>
                    <a:pt x="8443" y="15510"/>
                  </a:lnTo>
                  <a:lnTo>
                    <a:pt x="5154" y="11801"/>
                  </a:lnTo>
                  <a:lnTo>
                    <a:pt x="0" y="21600"/>
                  </a:lnTo>
                  <a:lnTo>
                    <a:pt x="21600" y="21600"/>
                  </a:lnTo>
                  <a:lnTo>
                    <a:pt x="18676" y="4990"/>
                  </a:lnTo>
                  <a:close/>
                  <a:moveTo>
                    <a:pt x="18676" y="4990"/>
                  </a:moveTo>
                </a:path>
              </a:pathLst>
            </a:custGeom>
            <a:grpFill/>
            <a:ln>
              <a:noFill/>
            </a:ln>
            <a:extLst>
              <a:ext uri="{91240B29-F687-4F45-9708-019B960494DF}">
                <a14:hiddenLine xmlns=""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4" name="AutoShape 592"/>
            <p:cNvSpPr/>
            <p:nvPr/>
          </p:nvSpPr>
          <p:spPr bwMode="auto">
            <a:xfrm>
              <a:off x="208" y="223"/>
              <a:ext cx="71" cy="72"/>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61" name="Oval 14"/>
          <p:cNvSpPr/>
          <p:nvPr/>
        </p:nvSpPr>
        <p:spPr>
          <a:xfrm>
            <a:off x="377727" y="515916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66" name="Group 90"/>
          <p:cNvGrpSpPr/>
          <p:nvPr/>
        </p:nvGrpSpPr>
        <p:grpSpPr bwMode="auto">
          <a:xfrm>
            <a:off x="6952204" y="2345822"/>
            <a:ext cx="438923" cy="435937"/>
            <a:chOff x="0" y="0"/>
            <a:chExt cx="578" cy="573"/>
          </a:xfrm>
          <a:solidFill>
            <a:schemeClr val="bg1"/>
          </a:solidFill>
        </p:grpSpPr>
        <p:sp>
          <p:nvSpPr>
            <p:cNvPr id="68" name="AutoShape 88"/>
            <p:cNvSpPr/>
            <p:nvPr/>
          </p:nvSpPr>
          <p:spPr bwMode="auto">
            <a:xfrm>
              <a:off x="0" y="368"/>
              <a:ext cx="204" cy="2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3093" y="8514"/>
                  </a:moveTo>
                  <a:cubicBezTo>
                    <a:pt x="4628" y="10540"/>
                    <a:pt x="3309" y="14706"/>
                    <a:pt x="0" y="18328"/>
                  </a:cubicBezTo>
                  <a:lnTo>
                    <a:pt x="3281" y="21600"/>
                  </a:lnTo>
                  <a:cubicBezTo>
                    <a:pt x="6860" y="18344"/>
                    <a:pt x="10975" y="17015"/>
                    <a:pt x="13037" y="18447"/>
                  </a:cubicBezTo>
                  <a:lnTo>
                    <a:pt x="21600" y="6893"/>
                  </a:lnTo>
                  <a:lnTo>
                    <a:pt x="14691" y="0"/>
                  </a:lnTo>
                  <a:lnTo>
                    <a:pt x="3093" y="8514"/>
                  </a:lnTo>
                  <a:close/>
                  <a:moveTo>
                    <a:pt x="9876" y="14477"/>
                  </a:moveTo>
                  <a:cubicBezTo>
                    <a:pt x="9122" y="15231"/>
                    <a:pt x="7895" y="15231"/>
                    <a:pt x="7140" y="14477"/>
                  </a:cubicBezTo>
                  <a:cubicBezTo>
                    <a:pt x="6386" y="13724"/>
                    <a:pt x="6386" y="12502"/>
                    <a:pt x="7140" y="11749"/>
                  </a:cubicBezTo>
                  <a:cubicBezTo>
                    <a:pt x="7895" y="10995"/>
                    <a:pt x="9122" y="10995"/>
                    <a:pt x="9876" y="11750"/>
                  </a:cubicBezTo>
                  <a:cubicBezTo>
                    <a:pt x="10630" y="12502"/>
                    <a:pt x="10630" y="13724"/>
                    <a:pt x="9876" y="14477"/>
                  </a:cubicBezTo>
                  <a:close/>
                  <a:moveTo>
                    <a:pt x="9876" y="14477"/>
                  </a:moveTo>
                </a:path>
              </a:pathLst>
            </a:custGeom>
            <a:grpFill/>
            <a:ln>
              <a:noFill/>
            </a:ln>
            <a:extLst>
              <a:ext uri="{91240B29-F687-4F45-9708-019B960494DF}">
                <a14:hiddenLine xmlns=""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69" name="AutoShape 89"/>
            <p:cNvSpPr/>
            <p:nvPr/>
          </p:nvSpPr>
          <p:spPr bwMode="auto">
            <a:xfrm>
              <a:off x="144" y="0"/>
              <a:ext cx="434" cy="434"/>
            </a:xfrm>
            <a:custGeom>
              <a:avLst/>
              <a:gdLst>
                <a:gd name="T0" fmla="*/ 0 w 21339"/>
                <a:gd name="T1" fmla="*/ 0 h 21340"/>
                <a:gd name="T2" fmla="*/ 0 w 21339"/>
                <a:gd name="T3" fmla="*/ 0 h 21340"/>
                <a:gd name="T4" fmla="*/ 0 w 21339"/>
                <a:gd name="T5" fmla="*/ 0 h 21340"/>
                <a:gd name="T6" fmla="*/ 0 w 21339"/>
                <a:gd name="T7" fmla="*/ 0 h 21340"/>
                <a:gd name="T8" fmla="*/ 0 w 21339"/>
                <a:gd name="T9" fmla="*/ 0 h 21340"/>
                <a:gd name="T10" fmla="*/ 0 w 21339"/>
                <a:gd name="T11" fmla="*/ 0 h 21340"/>
                <a:gd name="T12" fmla="*/ 0 w 21339"/>
                <a:gd name="T13" fmla="*/ 0 h 21340"/>
                <a:gd name="T14" fmla="*/ 0 w 21339"/>
                <a:gd name="T15" fmla="*/ 0 h 21340"/>
                <a:gd name="T16" fmla="*/ 0 w 21339"/>
                <a:gd name="T17" fmla="*/ 0 h 21340"/>
                <a:gd name="T18" fmla="*/ 0 w 21339"/>
                <a:gd name="T19" fmla="*/ 0 h 21340"/>
                <a:gd name="T20" fmla="*/ 0 w 21339"/>
                <a:gd name="T21" fmla="*/ 0 h 21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39" h="21340">
                  <a:moveTo>
                    <a:pt x="20558" y="780"/>
                  </a:moveTo>
                  <a:cubicBezTo>
                    <a:pt x="19516" y="-260"/>
                    <a:pt x="17828" y="-260"/>
                    <a:pt x="16786" y="780"/>
                  </a:cubicBezTo>
                  <a:lnTo>
                    <a:pt x="5149" y="12398"/>
                  </a:lnTo>
                  <a:lnTo>
                    <a:pt x="4701" y="11951"/>
                  </a:lnTo>
                  <a:lnTo>
                    <a:pt x="0" y="16646"/>
                  </a:lnTo>
                  <a:lnTo>
                    <a:pt x="4701" y="21340"/>
                  </a:lnTo>
                  <a:lnTo>
                    <a:pt x="9403" y="16645"/>
                  </a:lnTo>
                  <a:lnTo>
                    <a:pt x="8921" y="16164"/>
                  </a:lnTo>
                  <a:lnTo>
                    <a:pt x="20557" y="4546"/>
                  </a:lnTo>
                  <a:cubicBezTo>
                    <a:pt x="21600" y="3506"/>
                    <a:pt x="21600" y="1820"/>
                    <a:pt x="20558" y="780"/>
                  </a:cubicBezTo>
                  <a:close/>
                  <a:moveTo>
                    <a:pt x="20558" y="780"/>
                  </a:moveTo>
                </a:path>
              </a:pathLst>
            </a:custGeom>
            <a:grpFill/>
            <a:ln>
              <a:noFill/>
            </a:ln>
            <a:extLst>
              <a:ext uri="{91240B29-F687-4F45-9708-019B960494DF}">
                <a14:hiddenLine xmlns=""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67" name="Oval 20"/>
          <p:cNvSpPr/>
          <p:nvPr/>
        </p:nvSpPr>
        <p:spPr>
          <a:xfrm>
            <a:off x="6720851" y="211721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71" name="Group 437"/>
          <p:cNvGrpSpPr/>
          <p:nvPr/>
        </p:nvGrpSpPr>
        <p:grpSpPr bwMode="auto">
          <a:xfrm>
            <a:off x="7002617" y="3832474"/>
            <a:ext cx="367262" cy="435937"/>
            <a:chOff x="0" y="0"/>
            <a:chExt cx="483" cy="576"/>
          </a:xfrm>
          <a:solidFill>
            <a:schemeClr val="bg1"/>
          </a:solidFill>
        </p:grpSpPr>
        <p:sp>
          <p:nvSpPr>
            <p:cNvPr id="73" name="AutoShape 435"/>
            <p:cNvSpPr/>
            <p:nvPr/>
          </p:nvSpPr>
          <p:spPr bwMode="auto">
            <a:xfrm>
              <a:off x="0" y="0"/>
              <a:ext cx="483"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218"/>
                  </a:moveTo>
                  <a:lnTo>
                    <a:pt x="11590" y="2218"/>
                  </a:lnTo>
                  <a:lnTo>
                    <a:pt x="11590" y="756"/>
                  </a:lnTo>
                  <a:cubicBezTo>
                    <a:pt x="11590" y="339"/>
                    <a:pt x="11187" y="0"/>
                    <a:pt x="10690" y="0"/>
                  </a:cubicBezTo>
                  <a:cubicBezTo>
                    <a:pt x="10192" y="0"/>
                    <a:pt x="9789" y="339"/>
                    <a:pt x="9789" y="756"/>
                  </a:cubicBezTo>
                  <a:lnTo>
                    <a:pt x="9789" y="2218"/>
                  </a:lnTo>
                  <a:lnTo>
                    <a:pt x="0" y="2218"/>
                  </a:lnTo>
                  <a:lnTo>
                    <a:pt x="0" y="14675"/>
                  </a:lnTo>
                  <a:lnTo>
                    <a:pt x="6717" y="14675"/>
                  </a:lnTo>
                  <a:lnTo>
                    <a:pt x="4086" y="20400"/>
                  </a:lnTo>
                  <a:cubicBezTo>
                    <a:pt x="3877" y="20855"/>
                    <a:pt x="4146" y="21365"/>
                    <a:pt x="4688" y="21541"/>
                  </a:cubicBezTo>
                  <a:cubicBezTo>
                    <a:pt x="4812" y="21581"/>
                    <a:pt x="4940" y="21600"/>
                    <a:pt x="5066" y="21600"/>
                  </a:cubicBezTo>
                  <a:cubicBezTo>
                    <a:pt x="5488" y="21600"/>
                    <a:pt x="5886" y="21385"/>
                    <a:pt x="6047" y="21035"/>
                  </a:cubicBezTo>
                  <a:lnTo>
                    <a:pt x="8970" y="14675"/>
                  </a:lnTo>
                  <a:lnTo>
                    <a:pt x="12408" y="14675"/>
                  </a:lnTo>
                  <a:lnTo>
                    <a:pt x="15333" y="21035"/>
                  </a:lnTo>
                  <a:cubicBezTo>
                    <a:pt x="15494" y="21385"/>
                    <a:pt x="15892" y="21599"/>
                    <a:pt x="16314" y="21599"/>
                  </a:cubicBezTo>
                  <a:cubicBezTo>
                    <a:pt x="16440" y="21599"/>
                    <a:pt x="16568" y="21581"/>
                    <a:pt x="16692" y="21540"/>
                  </a:cubicBezTo>
                  <a:cubicBezTo>
                    <a:pt x="17234" y="21365"/>
                    <a:pt x="17503" y="20854"/>
                    <a:pt x="17294" y="20400"/>
                  </a:cubicBezTo>
                  <a:lnTo>
                    <a:pt x="14662" y="14675"/>
                  </a:lnTo>
                  <a:lnTo>
                    <a:pt x="21600" y="14675"/>
                  </a:lnTo>
                  <a:lnTo>
                    <a:pt x="21600" y="2218"/>
                  </a:lnTo>
                  <a:close/>
                  <a:moveTo>
                    <a:pt x="19498" y="12911"/>
                  </a:moveTo>
                  <a:lnTo>
                    <a:pt x="2102" y="12911"/>
                  </a:lnTo>
                  <a:lnTo>
                    <a:pt x="2102" y="3982"/>
                  </a:lnTo>
                  <a:lnTo>
                    <a:pt x="19498" y="3982"/>
                  </a:lnTo>
                  <a:lnTo>
                    <a:pt x="19498" y="12911"/>
                  </a:lnTo>
                  <a:close/>
                  <a:moveTo>
                    <a:pt x="19498" y="12911"/>
                  </a:moveTo>
                </a:path>
              </a:pathLst>
            </a:custGeom>
            <a:grpFill/>
            <a:ln>
              <a:noFill/>
            </a:ln>
            <a:extLst>
              <a:ext uri="{91240B29-F687-4F45-9708-019B960494DF}">
                <a14:hiddenLine xmlns=""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74" name="AutoShape 436"/>
            <p:cNvSpPr/>
            <p:nvPr/>
          </p:nvSpPr>
          <p:spPr bwMode="auto">
            <a:xfrm>
              <a:off x="80" y="136"/>
              <a:ext cx="318" cy="1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160" y="21600"/>
                  </a:moveTo>
                  <a:lnTo>
                    <a:pt x="8499" y="12117"/>
                  </a:lnTo>
                  <a:lnTo>
                    <a:pt x="10271" y="17202"/>
                  </a:lnTo>
                  <a:lnTo>
                    <a:pt x="18215" y="6937"/>
                  </a:lnTo>
                  <a:lnTo>
                    <a:pt x="19235" y="9860"/>
                  </a:lnTo>
                  <a:lnTo>
                    <a:pt x="21600" y="0"/>
                  </a:lnTo>
                  <a:lnTo>
                    <a:pt x="15960" y="464"/>
                  </a:lnTo>
                  <a:lnTo>
                    <a:pt x="17056" y="3610"/>
                  </a:lnTo>
                  <a:lnTo>
                    <a:pt x="10840" y="11641"/>
                  </a:lnTo>
                  <a:lnTo>
                    <a:pt x="9067" y="6556"/>
                  </a:lnTo>
                  <a:lnTo>
                    <a:pt x="0" y="18276"/>
                  </a:lnTo>
                  <a:lnTo>
                    <a:pt x="1160" y="21600"/>
                  </a:lnTo>
                  <a:close/>
                  <a:moveTo>
                    <a:pt x="1160" y="21600"/>
                  </a:moveTo>
                </a:path>
              </a:pathLst>
            </a:custGeom>
            <a:grpFill/>
            <a:ln>
              <a:noFill/>
            </a:ln>
            <a:extLst>
              <a:ext uri="{91240B29-F687-4F45-9708-019B960494DF}">
                <a14:hiddenLine xmlns=""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72" name="Oval 25"/>
          <p:cNvSpPr/>
          <p:nvPr/>
        </p:nvSpPr>
        <p:spPr>
          <a:xfrm>
            <a:off x="6720851" y="3638193"/>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sp>
        <p:nvSpPr>
          <p:cNvPr id="77" name="TextBox 30"/>
          <p:cNvSpPr txBox="1"/>
          <p:nvPr/>
        </p:nvSpPr>
        <p:spPr>
          <a:xfrm>
            <a:off x="1612078" y="2365085"/>
            <a:ext cx="4129962" cy="435119"/>
          </a:xfrm>
          <a:prstGeom prst="rect">
            <a:avLst/>
          </a:prstGeom>
          <a:noFill/>
        </p:spPr>
        <p:txBody>
          <a:bodyPr wrap="square" rtlCol="0">
            <a:spAutoFit/>
          </a:bodyPr>
          <a:lstStyle/>
          <a:p>
            <a:pPr>
              <a:lnSpc>
                <a:spcPct val="140000"/>
              </a:lnSpc>
            </a:pPr>
            <a:r>
              <a:rPr lang="zh-CN" altLang="en-US" dirty="0" smtClean="0">
                <a:latin typeface="Roboto condensed"/>
                <a:cs typeface="Roboto condensed"/>
              </a:rPr>
              <a:t>长沙铭城教育科技有限公司</a:t>
            </a:r>
            <a:endParaRPr lang="en-US" dirty="0">
              <a:latin typeface="Roboto condensed"/>
              <a:cs typeface="Roboto condensed"/>
            </a:endParaRPr>
          </a:p>
        </p:txBody>
      </p:sp>
      <p:sp>
        <p:nvSpPr>
          <p:cNvPr id="80" name="TextBox 33"/>
          <p:cNvSpPr txBox="1"/>
          <p:nvPr/>
        </p:nvSpPr>
        <p:spPr>
          <a:xfrm>
            <a:off x="1630206" y="3851862"/>
            <a:ext cx="4129962" cy="438133"/>
          </a:xfrm>
          <a:prstGeom prst="rect">
            <a:avLst/>
          </a:prstGeom>
          <a:noFill/>
        </p:spPr>
        <p:txBody>
          <a:bodyPr wrap="square" rtlCol="0">
            <a:spAutoFit/>
          </a:bodyPr>
          <a:lstStyle/>
          <a:p>
            <a:pPr>
              <a:lnSpc>
                <a:spcPct val="140000"/>
              </a:lnSpc>
            </a:pPr>
            <a:r>
              <a:rPr lang="en-US" dirty="0" smtClean="0">
                <a:latin typeface="Roboto condensed"/>
                <a:cs typeface="Roboto condensed"/>
              </a:rPr>
              <a:t>100+</a:t>
            </a:r>
            <a:r>
              <a:rPr lang="zh-CN" altLang="en-US" dirty="0" smtClean="0">
                <a:latin typeface="Roboto condensed"/>
                <a:cs typeface="Roboto condensed"/>
              </a:rPr>
              <a:t>伊佰麓</a:t>
            </a:r>
            <a:endParaRPr lang="en-US" dirty="0">
              <a:latin typeface="Roboto condensed"/>
              <a:cs typeface="Roboto condensed"/>
            </a:endParaRPr>
          </a:p>
        </p:txBody>
      </p:sp>
      <p:sp>
        <p:nvSpPr>
          <p:cNvPr id="83" name="TextBox 36"/>
          <p:cNvSpPr txBox="1"/>
          <p:nvPr/>
        </p:nvSpPr>
        <p:spPr>
          <a:xfrm>
            <a:off x="1702776" y="5414268"/>
            <a:ext cx="4129962" cy="435119"/>
          </a:xfrm>
          <a:prstGeom prst="rect">
            <a:avLst/>
          </a:prstGeom>
          <a:noFill/>
        </p:spPr>
        <p:txBody>
          <a:bodyPr wrap="square" rtlCol="0">
            <a:spAutoFit/>
          </a:bodyPr>
          <a:lstStyle/>
          <a:p>
            <a:pPr>
              <a:lnSpc>
                <a:spcPct val="140000"/>
              </a:lnSpc>
            </a:pPr>
            <a:r>
              <a:rPr lang="zh-CN" altLang="en-US" dirty="0" smtClean="0">
                <a:latin typeface="Roboto condensed"/>
                <a:cs typeface="Roboto condensed"/>
              </a:rPr>
              <a:t>湖南神光园林建设工程有限公司</a:t>
            </a:r>
            <a:endParaRPr lang="en-US" dirty="0">
              <a:latin typeface="Roboto condensed"/>
              <a:cs typeface="Roboto condensed"/>
            </a:endParaRPr>
          </a:p>
        </p:txBody>
      </p:sp>
      <p:sp>
        <p:nvSpPr>
          <p:cNvPr id="85" name="TextBox 38"/>
          <p:cNvSpPr txBox="1"/>
          <p:nvPr/>
        </p:nvSpPr>
        <p:spPr>
          <a:xfrm>
            <a:off x="7745958" y="1889572"/>
            <a:ext cx="1805878" cy="556050"/>
          </a:xfrm>
          <a:prstGeom prst="rect">
            <a:avLst/>
          </a:prstGeom>
          <a:noFill/>
        </p:spPr>
        <p:txBody>
          <a:bodyPr wrap="square" rtlCol="0" anchor="t">
            <a:spAutoFit/>
          </a:bodyPr>
          <a:lstStyle/>
          <a:p>
            <a:pPr>
              <a:lnSpc>
                <a:spcPct val="140000"/>
              </a:lnSpc>
            </a:pPr>
            <a:endParaRPr lang="en-US" sz="2400" dirty="0">
              <a:solidFill>
                <a:schemeClr val="bg1"/>
              </a:solidFill>
              <a:latin typeface="Roboto condensed"/>
              <a:cs typeface="Roboto condensed"/>
            </a:endParaRPr>
          </a:p>
        </p:txBody>
      </p:sp>
      <p:sp>
        <p:nvSpPr>
          <p:cNvPr id="86" name="TextBox 39"/>
          <p:cNvSpPr txBox="1"/>
          <p:nvPr/>
        </p:nvSpPr>
        <p:spPr>
          <a:xfrm>
            <a:off x="7745958" y="2274942"/>
            <a:ext cx="4129962" cy="480131"/>
          </a:xfrm>
          <a:prstGeom prst="rect">
            <a:avLst/>
          </a:prstGeom>
          <a:noFill/>
        </p:spPr>
        <p:txBody>
          <a:bodyPr wrap="square" rtlCol="0">
            <a:spAutoFit/>
          </a:bodyPr>
          <a:lstStyle/>
          <a:p>
            <a:pPr>
              <a:lnSpc>
                <a:spcPct val="140000"/>
              </a:lnSpc>
            </a:pPr>
            <a:endParaRPr lang="en-US" dirty="0">
              <a:solidFill>
                <a:schemeClr val="bg1"/>
              </a:solidFill>
              <a:latin typeface="Roboto condensed"/>
              <a:cs typeface="Roboto condensed"/>
            </a:endParaRPr>
          </a:p>
        </p:txBody>
      </p:sp>
      <p:sp>
        <p:nvSpPr>
          <p:cNvPr id="89" name="TextBox 42"/>
          <p:cNvSpPr txBox="1"/>
          <p:nvPr/>
        </p:nvSpPr>
        <p:spPr>
          <a:xfrm>
            <a:off x="8050752" y="3808320"/>
            <a:ext cx="4129962" cy="435119"/>
          </a:xfrm>
          <a:prstGeom prst="rect">
            <a:avLst/>
          </a:prstGeom>
          <a:noFill/>
        </p:spPr>
        <p:txBody>
          <a:bodyPr wrap="square" rtlCol="0">
            <a:spAutoFit/>
          </a:bodyPr>
          <a:lstStyle/>
          <a:p>
            <a:pPr>
              <a:lnSpc>
                <a:spcPct val="140000"/>
              </a:lnSpc>
            </a:pPr>
            <a:r>
              <a:rPr lang="zh-CN" altLang="en-US" dirty="0" smtClean="0">
                <a:latin typeface="Roboto condensed"/>
                <a:cs typeface="Roboto condensed"/>
              </a:rPr>
              <a:t>三杰教育培训学校</a:t>
            </a:r>
            <a:endParaRPr lang="en-US" dirty="0">
              <a:latin typeface="Roboto condensed"/>
              <a:cs typeface="Roboto condensed"/>
            </a:endParaRPr>
          </a:p>
        </p:txBody>
      </p:sp>
      <p:sp>
        <p:nvSpPr>
          <p:cNvPr id="92" name="TextBox 45"/>
          <p:cNvSpPr txBox="1"/>
          <p:nvPr/>
        </p:nvSpPr>
        <p:spPr>
          <a:xfrm>
            <a:off x="8065266" y="5428782"/>
            <a:ext cx="4129962" cy="435119"/>
          </a:xfrm>
          <a:prstGeom prst="rect">
            <a:avLst/>
          </a:prstGeom>
          <a:noFill/>
        </p:spPr>
        <p:txBody>
          <a:bodyPr wrap="square" rtlCol="0">
            <a:spAutoFit/>
          </a:bodyPr>
          <a:lstStyle/>
          <a:p>
            <a:pPr>
              <a:lnSpc>
                <a:spcPct val="140000"/>
              </a:lnSpc>
            </a:pPr>
            <a:r>
              <a:rPr lang="zh-CN" altLang="en-US" dirty="0" smtClean="0">
                <a:latin typeface="Roboto condensed"/>
                <a:cs typeface="Roboto condensed"/>
              </a:rPr>
              <a:t>长沙漫山文化传播有限公司</a:t>
            </a:r>
            <a:endParaRPr lang="en-US" dirty="0">
              <a:latin typeface="Roboto condensed"/>
              <a:cs typeface="Roboto condensed"/>
            </a:endParaRPr>
          </a:p>
        </p:txBody>
      </p:sp>
      <p:sp>
        <p:nvSpPr>
          <p:cNvPr id="94" name="Oval 47"/>
          <p:cNvSpPr/>
          <p:nvPr/>
        </p:nvSpPr>
        <p:spPr>
          <a:xfrm>
            <a:off x="6720851" y="5159168"/>
            <a:ext cx="919578" cy="91957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dirty="0">
              <a:latin typeface="Roboto condensed"/>
              <a:cs typeface="Roboto condensed"/>
            </a:endParaRPr>
          </a:p>
        </p:txBody>
      </p:sp>
      <p:grpSp>
        <p:nvGrpSpPr>
          <p:cNvPr id="95" name="Group 222"/>
          <p:cNvGrpSpPr/>
          <p:nvPr/>
        </p:nvGrpSpPr>
        <p:grpSpPr bwMode="auto">
          <a:xfrm>
            <a:off x="6993857" y="5445444"/>
            <a:ext cx="400107" cy="310530"/>
            <a:chOff x="0" y="0"/>
            <a:chExt cx="576" cy="443"/>
          </a:xfrm>
          <a:solidFill>
            <a:schemeClr val="bg1"/>
          </a:solidFill>
        </p:grpSpPr>
        <p:sp>
          <p:nvSpPr>
            <p:cNvPr id="96" name="AutoShape 220"/>
            <p:cNvSpPr/>
            <p:nvPr/>
          </p:nvSpPr>
          <p:spPr bwMode="auto">
            <a:xfrm>
              <a:off x="0" y="0"/>
              <a:ext cx="576" cy="3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18979" y="9813"/>
                  </a:moveTo>
                  <a:cubicBezTo>
                    <a:pt x="18987" y="9628"/>
                    <a:pt x="18998" y="9444"/>
                    <a:pt x="18998" y="9257"/>
                  </a:cubicBezTo>
                  <a:cubicBezTo>
                    <a:pt x="18998" y="4145"/>
                    <a:pt x="16122" y="0"/>
                    <a:pt x="12573" y="0"/>
                  </a:cubicBezTo>
                  <a:cubicBezTo>
                    <a:pt x="10013" y="0"/>
                    <a:pt x="7810" y="2160"/>
                    <a:pt x="6777" y="5279"/>
                  </a:cubicBezTo>
                  <a:cubicBezTo>
                    <a:pt x="6276" y="4719"/>
                    <a:pt x="5648" y="4383"/>
                    <a:pt x="4964" y="4383"/>
                  </a:cubicBezTo>
                  <a:cubicBezTo>
                    <a:pt x="3328" y="4383"/>
                    <a:pt x="2000" y="6295"/>
                    <a:pt x="2000" y="8653"/>
                  </a:cubicBezTo>
                  <a:cubicBezTo>
                    <a:pt x="2000" y="9096"/>
                    <a:pt x="2047" y="9524"/>
                    <a:pt x="2134" y="9925"/>
                  </a:cubicBezTo>
                  <a:cubicBezTo>
                    <a:pt x="858" y="11019"/>
                    <a:pt x="0" y="13019"/>
                    <a:pt x="0" y="15314"/>
                  </a:cubicBezTo>
                  <a:cubicBezTo>
                    <a:pt x="0" y="18744"/>
                    <a:pt x="1912" y="21527"/>
                    <a:pt x="4285" y="21579"/>
                  </a:cubicBezTo>
                  <a:lnTo>
                    <a:pt x="4285" y="21583"/>
                  </a:lnTo>
                  <a:lnTo>
                    <a:pt x="4335" y="21583"/>
                  </a:lnTo>
                  <a:cubicBezTo>
                    <a:pt x="4341" y="21583"/>
                    <a:pt x="4347" y="21584"/>
                    <a:pt x="4353" y="21584"/>
                  </a:cubicBezTo>
                  <a:cubicBezTo>
                    <a:pt x="4359" y="21584"/>
                    <a:pt x="4364" y="21583"/>
                    <a:pt x="4370" y="21583"/>
                  </a:cubicBezTo>
                  <a:lnTo>
                    <a:pt x="7713" y="21583"/>
                  </a:lnTo>
                  <a:lnTo>
                    <a:pt x="7713" y="19075"/>
                  </a:lnTo>
                  <a:lnTo>
                    <a:pt x="6761" y="19075"/>
                  </a:lnTo>
                  <a:cubicBezTo>
                    <a:pt x="5842" y="19075"/>
                    <a:pt x="5083" y="18421"/>
                    <a:pt x="4728" y="17327"/>
                  </a:cubicBezTo>
                  <a:cubicBezTo>
                    <a:pt x="4373" y="16233"/>
                    <a:pt x="4513" y="14974"/>
                    <a:pt x="5102" y="13959"/>
                  </a:cubicBezTo>
                  <a:lnTo>
                    <a:pt x="8860" y="7492"/>
                  </a:lnTo>
                  <a:cubicBezTo>
                    <a:pt x="9334" y="6677"/>
                    <a:pt x="10019" y="6210"/>
                    <a:pt x="10739" y="6210"/>
                  </a:cubicBezTo>
                  <a:cubicBezTo>
                    <a:pt x="11460" y="6210"/>
                    <a:pt x="12144" y="6677"/>
                    <a:pt x="12618" y="7493"/>
                  </a:cubicBezTo>
                  <a:lnTo>
                    <a:pt x="16376" y="13960"/>
                  </a:lnTo>
                  <a:cubicBezTo>
                    <a:pt x="16966" y="14974"/>
                    <a:pt x="17105" y="16233"/>
                    <a:pt x="16750" y="17327"/>
                  </a:cubicBezTo>
                  <a:cubicBezTo>
                    <a:pt x="16395" y="18421"/>
                    <a:pt x="15635" y="19075"/>
                    <a:pt x="14718" y="19075"/>
                  </a:cubicBezTo>
                  <a:lnTo>
                    <a:pt x="13765" y="19075"/>
                  </a:lnTo>
                  <a:lnTo>
                    <a:pt x="13765" y="21583"/>
                  </a:lnTo>
                  <a:lnTo>
                    <a:pt x="17114" y="21583"/>
                  </a:lnTo>
                  <a:cubicBezTo>
                    <a:pt x="17191" y="21589"/>
                    <a:pt x="17268" y="21600"/>
                    <a:pt x="17346" y="21600"/>
                  </a:cubicBezTo>
                  <a:cubicBezTo>
                    <a:pt x="19696" y="21600"/>
                    <a:pt x="21600" y="18856"/>
                    <a:pt x="21600" y="15472"/>
                  </a:cubicBezTo>
                  <a:cubicBezTo>
                    <a:pt x="21600" y="12921"/>
                    <a:pt x="20518" y="10735"/>
                    <a:pt x="18979" y="9813"/>
                  </a:cubicBezTo>
                  <a:close/>
                  <a:moveTo>
                    <a:pt x="18979" y="9813"/>
                  </a:moveTo>
                </a:path>
              </a:pathLst>
            </a:custGeom>
            <a:grpFill/>
            <a:ln>
              <a:noFill/>
            </a:ln>
            <a:extLst>
              <a:ext uri="{91240B29-F687-4F45-9708-019B960494DF}">
                <a14:hiddenLine xmlns=""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sp>
          <p:nvSpPr>
            <p:cNvPr id="97" name="AutoShape 221"/>
            <p:cNvSpPr/>
            <p:nvPr/>
          </p:nvSpPr>
          <p:spPr bwMode="auto">
            <a:xfrm>
              <a:off x="168" y="168"/>
              <a:ext cx="234" cy="275"/>
            </a:xfrm>
            <a:custGeom>
              <a:avLst/>
              <a:gdLst>
                <a:gd name="T0" fmla="*/ 0 w 20986"/>
                <a:gd name="T1" fmla="*/ 0 h 21600"/>
                <a:gd name="T2" fmla="*/ 0 w 20986"/>
                <a:gd name="T3" fmla="*/ 0 h 21600"/>
                <a:gd name="T4" fmla="*/ 0 w 20986"/>
                <a:gd name="T5" fmla="*/ 0 h 21600"/>
                <a:gd name="T6" fmla="*/ 0 w 20986"/>
                <a:gd name="T7" fmla="*/ 0 h 21600"/>
                <a:gd name="T8" fmla="*/ 0 w 20986"/>
                <a:gd name="T9" fmla="*/ 0 h 21600"/>
                <a:gd name="T10" fmla="*/ 0 w 20986"/>
                <a:gd name="T11" fmla="*/ 0 h 21600"/>
                <a:gd name="T12" fmla="*/ 0 w 20986"/>
                <a:gd name="T13" fmla="*/ 0 h 21600"/>
                <a:gd name="T14" fmla="*/ 0 w 20986"/>
                <a:gd name="T15" fmla="*/ 0 h 21600"/>
                <a:gd name="T16" fmla="*/ 0 w 20986"/>
                <a:gd name="T17" fmla="*/ 0 h 21600"/>
                <a:gd name="T18" fmla="*/ 0 w 20986"/>
                <a:gd name="T19" fmla="*/ 0 h 21600"/>
                <a:gd name="T20" fmla="*/ 0 w 20986"/>
                <a:gd name="T21" fmla="*/ 0 h 21600"/>
                <a:gd name="T22" fmla="*/ 0 w 20986"/>
                <a:gd name="T23" fmla="*/ 0 h 21600"/>
                <a:gd name="T24" fmla="*/ 0 w 20986"/>
                <a:gd name="T25" fmla="*/ 0 h 21600"/>
                <a:gd name="T26" fmla="*/ 0 w 20986"/>
                <a:gd name="T27" fmla="*/ 0 h 21600"/>
                <a:gd name="T28" fmla="*/ 0 w 20986"/>
                <a:gd name="T29" fmla="*/ 0 h 21600"/>
                <a:gd name="T30" fmla="*/ 0 w 20986"/>
                <a:gd name="T31" fmla="*/ 0 h 21600"/>
                <a:gd name="T32" fmla="*/ 0 w 20986"/>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86" h="21600">
                  <a:moveTo>
                    <a:pt x="20639" y="9912"/>
                  </a:moveTo>
                  <a:lnTo>
                    <a:pt x="11682" y="514"/>
                  </a:lnTo>
                  <a:cubicBezTo>
                    <a:pt x="11355" y="171"/>
                    <a:pt x="10923" y="0"/>
                    <a:pt x="10493" y="0"/>
                  </a:cubicBezTo>
                  <a:cubicBezTo>
                    <a:pt x="10062" y="0"/>
                    <a:pt x="9631" y="171"/>
                    <a:pt x="9304" y="514"/>
                  </a:cubicBezTo>
                  <a:lnTo>
                    <a:pt x="347" y="9912"/>
                  </a:lnTo>
                  <a:cubicBezTo>
                    <a:pt x="-307" y="10598"/>
                    <a:pt x="-9" y="11159"/>
                    <a:pt x="1010" y="11159"/>
                  </a:cubicBezTo>
                  <a:lnTo>
                    <a:pt x="5719" y="11159"/>
                  </a:lnTo>
                  <a:cubicBezTo>
                    <a:pt x="6228" y="11159"/>
                    <a:pt x="6898" y="11159"/>
                    <a:pt x="7570" y="11159"/>
                  </a:cubicBezTo>
                  <a:lnTo>
                    <a:pt x="7570" y="19974"/>
                  </a:lnTo>
                  <a:cubicBezTo>
                    <a:pt x="7570" y="20868"/>
                    <a:pt x="8404" y="21600"/>
                    <a:pt x="9423" y="21600"/>
                  </a:cubicBezTo>
                  <a:lnTo>
                    <a:pt x="11565" y="21600"/>
                  </a:lnTo>
                  <a:cubicBezTo>
                    <a:pt x="12584" y="21600"/>
                    <a:pt x="13418" y="20868"/>
                    <a:pt x="13418" y="19974"/>
                  </a:cubicBezTo>
                  <a:lnTo>
                    <a:pt x="13418" y="11159"/>
                  </a:lnTo>
                  <a:cubicBezTo>
                    <a:pt x="14088" y="11159"/>
                    <a:pt x="14760" y="11159"/>
                    <a:pt x="15269" y="11159"/>
                  </a:cubicBezTo>
                  <a:lnTo>
                    <a:pt x="19977" y="11159"/>
                  </a:lnTo>
                  <a:cubicBezTo>
                    <a:pt x="20995" y="11159"/>
                    <a:pt x="21293" y="10598"/>
                    <a:pt x="20639" y="9912"/>
                  </a:cubicBezTo>
                  <a:close/>
                  <a:moveTo>
                    <a:pt x="20639" y="9912"/>
                  </a:moveTo>
                </a:path>
              </a:pathLst>
            </a:custGeom>
            <a:grpFill/>
            <a:ln>
              <a:noFill/>
            </a:ln>
            <a:extLst>
              <a:ext uri="{91240B29-F687-4F45-9708-019B960494DF}">
                <a14:hiddenLine xmlns=""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latin typeface="Roboto condensed"/>
                <a:cs typeface="Roboto condensed"/>
              </a:endParaRPr>
            </a:p>
          </p:txBody>
        </p:sp>
      </p:grpSp>
      <p:sp>
        <p:nvSpPr>
          <p:cNvPr id="78" name="TextBox 30"/>
          <p:cNvSpPr txBox="1"/>
          <p:nvPr/>
        </p:nvSpPr>
        <p:spPr>
          <a:xfrm>
            <a:off x="7976592" y="2343312"/>
            <a:ext cx="4129962" cy="438133"/>
          </a:xfrm>
          <a:prstGeom prst="rect">
            <a:avLst/>
          </a:prstGeom>
          <a:noFill/>
        </p:spPr>
        <p:txBody>
          <a:bodyPr wrap="square" rtlCol="0">
            <a:spAutoFit/>
          </a:bodyPr>
          <a:lstStyle/>
          <a:p>
            <a:pPr>
              <a:lnSpc>
                <a:spcPct val="140000"/>
              </a:lnSpc>
            </a:pPr>
            <a:r>
              <a:rPr lang="zh-CN" altLang="en-US" dirty="0" smtClean="0">
                <a:latin typeface="Roboto condensed"/>
                <a:cs typeface="Roboto condensed"/>
              </a:rPr>
              <a:t>麦咭儿科</a:t>
            </a:r>
            <a:endParaRPr lang="en-US" dirty="0">
              <a:latin typeface="Roboto condensed"/>
              <a:cs typeface="Roboto condense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096460" y="765803"/>
            <a:ext cx="3999080" cy="3360435"/>
            <a:chOff x="3688300" y="1108703"/>
            <a:chExt cx="3999080" cy="3360435"/>
          </a:xfrm>
        </p:grpSpPr>
        <p:grpSp>
          <p:nvGrpSpPr>
            <p:cNvPr id="47" name="组合 46"/>
            <p:cNvGrpSpPr/>
            <p:nvPr/>
          </p:nvGrpSpPr>
          <p:grpSpPr>
            <a:xfrm>
              <a:off x="3688300" y="1122612"/>
              <a:ext cx="3999080" cy="3346526"/>
              <a:chOff x="2296090" y="700519"/>
              <a:chExt cx="6783500" cy="5676596"/>
            </a:xfrm>
          </p:grpSpPr>
          <p:sp>
            <p:nvSpPr>
              <p:cNvPr id="3"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5"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6"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nvGrpSpPr>
              <p:cNvPr id="46" name="组合 45"/>
              <p:cNvGrpSpPr/>
              <p:nvPr/>
            </p:nvGrpSpPr>
            <p:grpSpPr>
              <a:xfrm>
                <a:off x="2296090" y="910774"/>
                <a:ext cx="6783500" cy="5466341"/>
                <a:chOff x="2296090" y="910774"/>
                <a:chExt cx="6783500" cy="5466341"/>
              </a:xfrm>
            </p:grpSpPr>
            <p:sp>
              <p:nvSpPr>
                <p:cNvPr id="4"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7"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8"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9"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1"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2"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3"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4"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5"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6"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7"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8"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19"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0"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1"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2"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3"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4"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5"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6"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7"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29"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0"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1"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2"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3"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4"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5"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sp>
              <p:nvSpPr>
                <p:cNvPr id="36"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a:p>
              </p:txBody>
            </p:sp>
          </p:grpSp>
        </p:grpSp>
        <p:sp>
          <p:nvSpPr>
            <p:cNvPr id="45" name="文本框 44"/>
            <p:cNvSpPr txBox="1"/>
            <p:nvPr/>
          </p:nvSpPr>
          <p:spPr>
            <a:xfrm>
              <a:off x="4297600" y="1108703"/>
              <a:ext cx="2780480" cy="3154710"/>
            </a:xfrm>
            <a:prstGeom prst="rect">
              <a:avLst/>
            </a:prstGeom>
            <a:noFill/>
          </p:spPr>
          <p:txBody>
            <a:bodyPr wrap="square" rtlCol="0">
              <a:spAutoFit/>
            </a:bodyPr>
            <a:lstStyle/>
            <a:p>
              <a:pPr algn="ctr"/>
              <a:r>
                <a:rPr lang="en-US" altLang="zh-CN" sz="19900" b="1" dirty="0" smtClean="0">
                  <a:solidFill>
                    <a:srgbClr val="3099D6"/>
                  </a:solidFill>
                  <a:latin typeface="微软雅黑" pitchFamily="34" charset="-122"/>
                  <a:ea typeface="微软雅黑" pitchFamily="34" charset="-122"/>
                </a:rPr>
                <a:t>3</a:t>
              </a:r>
              <a:endParaRPr lang="zh-CN" altLang="en-US" sz="19900" b="1" dirty="0">
                <a:solidFill>
                  <a:srgbClr val="3099D6"/>
                </a:solidFill>
                <a:latin typeface="微软雅黑" pitchFamily="34" charset="-122"/>
                <a:ea typeface="微软雅黑" pitchFamily="34" charset="-122"/>
              </a:endParaRPr>
            </a:p>
          </p:txBody>
        </p:sp>
      </p:grpSp>
      <p:sp>
        <p:nvSpPr>
          <p:cNvPr id="49" name="文本框 48"/>
          <p:cNvSpPr txBox="1"/>
          <p:nvPr/>
        </p:nvSpPr>
        <p:spPr>
          <a:xfrm>
            <a:off x="1393021" y="4714518"/>
            <a:ext cx="9405958" cy="584775"/>
          </a:xfrm>
          <a:prstGeom prst="rect">
            <a:avLst/>
          </a:prstGeom>
          <a:noFill/>
        </p:spPr>
        <p:txBody>
          <a:bodyPr wrap="square" rtlCol="0">
            <a:spAutoFit/>
          </a:bodyPr>
          <a:lstStyle/>
          <a:p>
            <a:pPr algn="ctr"/>
            <a:r>
              <a:rPr lang="zh-CN" altLang="en-US" sz="3200" b="1" dirty="0" smtClean="0">
                <a:solidFill>
                  <a:schemeClr val="bg1"/>
                </a:solidFill>
                <a:latin typeface="微软雅黑" pitchFamily="34" charset="-122"/>
                <a:ea typeface="微软雅黑" pitchFamily="34" charset="-122"/>
              </a:rPr>
              <a:t>开始行动</a:t>
            </a:r>
            <a:endParaRPr lang="zh-CN" altLang="en-US" sz="3200" b="1" dirty="0">
              <a:solidFill>
                <a:schemeClr val="bg1"/>
              </a:solidFill>
              <a:latin typeface="微软雅黑" pitchFamily="34" charset="-122"/>
              <a:ea typeface="微软雅黑" pitchFamily="34" charset="-122"/>
            </a:endParaRPr>
          </a:p>
        </p:txBody>
      </p:sp>
      <p:sp>
        <p:nvSpPr>
          <p:cNvPr id="50" name="文本框 12"/>
          <p:cNvSpPr txBox="1"/>
          <p:nvPr/>
        </p:nvSpPr>
        <p:spPr>
          <a:xfrm>
            <a:off x="2613660" y="5398501"/>
            <a:ext cx="696468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grpSp>
        <p:nvGrpSpPr>
          <p:cNvPr id="42" name="组合 41"/>
          <p:cNvGrpSpPr/>
          <p:nvPr/>
        </p:nvGrpSpPr>
        <p:grpSpPr>
          <a:xfrm>
            <a:off x="1153229" y="2135469"/>
            <a:ext cx="137160" cy="137160"/>
            <a:chOff x="6164580" y="2205556"/>
            <a:chExt cx="426720" cy="426720"/>
          </a:xfrm>
        </p:grpSpPr>
        <p:cxnSp>
          <p:nvCxnSpPr>
            <p:cNvPr id="43" name="直接连接符 42"/>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2143829" y="1253059"/>
            <a:ext cx="137160" cy="137160"/>
            <a:chOff x="6164580" y="2205556"/>
            <a:chExt cx="426720" cy="426720"/>
          </a:xfrm>
        </p:grpSpPr>
        <p:cxnSp>
          <p:nvCxnSpPr>
            <p:cNvPr id="52" name="直接连接符 51"/>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545080" y="3079488"/>
            <a:ext cx="137160" cy="137160"/>
            <a:chOff x="6164580" y="2205556"/>
            <a:chExt cx="426720" cy="426720"/>
          </a:xfrm>
        </p:grpSpPr>
        <p:cxnSp>
          <p:nvCxnSpPr>
            <p:cNvPr id="55" name="直接连接符 54"/>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0661819" y="1318859"/>
            <a:ext cx="137160" cy="137160"/>
            <a:chOff x="6164580" y="2205556"/>
            <a:chExt cx="426720" cy="426720"/>
          </a:xfrm>
        </p:grpSpPr>
        <p:cxnSp>
          <p:nvCxnSpPr>
            <p:cNvPr id="58" name="直接连接符 57"/>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210375" y="3511895"/>
            <a:ext cx="104046" cy="104046"/>
            <a:chOff x="6164580" y="2205556"/>
            <a:chExt cx="426720" cy="426720"/>
          </a:xfrm>
        </p:grpSpPr>
        <p:cxnSp>
          <p:nvCxnSpPr>
            <p:cNvPr id="61" name="直接连接符 60"/>
            <p:cNvCxnSpPr/>
            <p:nvPr/>
          </p:nvCxnSpPr>
          <p:spPr>
            <a:xfrm flipH="1">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6164580" y="2205556"/>
              <a:ext cx="426720" cy="426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460" y="228600"/>
            <a:ext cx="1370890" cy="1151961"/>
            <a:chOff x="3688300" y="1108703"/>
            <a:chExt cx="3999080" cy="3360435"/>
          </a:xfrm>
        </p:grpSpPr>
        <p:grpSp>
          <p:nvGrpSpPr>
            <p:cNvPr id="3" name="组合 2"/>
            <p:cNvGrpSpPr/>
            <p:nvPr/>
          </p:nvGrpSpPr>
          <p:grpSpPr>
            <a:xfrm>
              <a:off x="3688300" y="1122612"/>
              <a:ext cx="3999080" cy="3346526"/>
              <a:chOff x="2296090" y="700519"/>
              <a:chExt cx="6783500" cy="5676596"/>
            </a:xfrm>
          </p:grpSpPr>
          <p:sp>
            <p:nvSpPr>
              <p:cNvPr id="5" name="Freeform 5"/>
              <p:cNvSpPr/>
              <p:nvPr/>
            </p:nvSpPr>
            <p:spPr bwMode="auto">
              <a:xfrm rot="19721138">
                <a:off x="3038719" y="70051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6" name="Freeform 5"/>
              <p:cNvSpPr/>
              <p:nvPr/>
            </p:nvSpPr>
            <p:spPr bwMode="auto">
              <a:xfrm rot="1976498">
                <a:off x="4537016" y="700520"/>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7" name="Freeform 5"/>
              <p:cNvSpPr/>
              <p:nvPr/>
            </p:nvSpPr>
            <p:spPr bwMode="auto">
              <a:xfrm rot="3250163">
                <a:off x="5116981" y="700519"/>
                <a:ext cx="3532838"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nvGrpSpPr>
              <p:cNvPr id="8" name="组合 7"/>
              <p:cNvGrpSpPr/>
              <p:nvPr/>
            </p:nvGrpSpPr>
            <p:grpSpPr>
              <a:xfrm>
                <a:off x="2296090" y="910774"/>
                <a:ext cx="6783500" cy="5466341"/>
                <a:chOff x="2296090" y="910774"/>
                <a:chExt cx="6783500" cy="5466341"/>
              </a:xfrm>
            </p:grpSpPr>
            <p:sp>
              <p:nvSpPr>
                <p:cNvPr id="9" name="Freeform 5"/>
                <p:cNvSpPr/>
                <p:nvPr/>
              </p:nvSpPr>
              <p:spPr bwMode="auto">
                <a:xfrm rot="20533032">
                  <a:off x="3618686" y="1000316"/>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0" name="Freeform 5"/>
                <p:cNvSpPr/>
                <p:nvPr/>
              </p:nvSpPr>
              <p:spPr bwMode="auto">
                <a:xfrm rot="20387859">
                  <a:off x="3038719" y="910774"/>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1" name="Freeform 5"/>
                <p:cNvSpPr/>
                <p:nvPr/>
              </p:nvSpPr>
              <p:spPr bwMode="auto">
                <a:xfrm rot="20533032">
                  <a:off x="3618686" y="1210571"/>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2" name="Freeform 5"/>
                <p:cNvSpPr/>
                <p:nvPr/>
              </p:nvSpPr>
              <p:spPr bwMode="auto">
                <a:xfrm rot="1976498">
                  <a:off x="4537016" y="91077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3" name="Freeform 5"/>
                <p:cNvSpPr/>
                <p:nvPr/>
              </p:nvSpPr>
              <p:spPr bwMode="auto">
                <a:xfrm rot="3757750">
                  <a:off x="5116982" y="910774"/>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4" name="Freeform 5"/>
                <p:cNvSpPr/>
                <p:nvPr/>
              </p:nvSpPr>
              <p:spPr bwMode="auto">
                <a:xfrm rot="21089982">
                  <a:off x="3038719"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5" name="Freeform 5"/>
                <p:cNvSpPr/>
                <p:nvPr/>
              </p:nvSpPr>
              <p:spPr bwMode="auto">
                <a:xfrm rot="20533032">
                  <a:off x="3618686" y="1420827"/>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6" name="Freeform 5"/>
                <p:cNvSpPr/>
                <p:nvPr/>
              </p:nvSpPr>
              <p:spPr bwMode="auto">
                <a:xfrm rot="1976498">
                  <a:off x="4537016" y="1121031"/>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7" name="Freeform 5"/>
                <p:cNvSpPr/>
                <p:nvPr/>
              </p:nvSpPr>
              <p:spPr bwMode="auto">
                <a:xfrm rot="2876416">
                  <a:off x="5116982" y="1121030"/>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8" name="Freeform 5"/>
                <p:cNvSpPr/>
                <p:nvPr/>
              </p:nvSpPr>
              <p:spPr bwMode="auto">
                <a:xfrm rot="20387859">
                  <a:off x="3038719" y="1331286"/>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19" name="Freeform 5"/>
                <p:cNvSpPr/>
                <p:nvPr/>
              </p:nvSpPr>
              <p:spPr bwMode="auto">
                <a:xfrm rot="20533032">
                  <a:off x="3618686" y="1631083"/>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0" name="Freeform 5"/>
                <p:cNvSpPr/>
                <p:nvPr/>
              </p:nvSpPr>
              <p:spPr bwMode="auto">
                <a:xfrm rot="20387859">
                  <a:off x="2875335" y="2008759"/>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1" name="Freeform 5"/>
                <p:cNvSpPr/>
                <p:nvPr/>
              </p:nvSpPr>
              <p:spPr bwMode="auto">
                <a:xfrm rot="3757750">
                  <a:off x="5448291" y="1586699"/>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2" name="Freeform 5"/>
                <p:cNvSpPr/>
                <p:nvPr/>
              </p:nvSpPr>
              <p:spPr bwMode="auto">
                <a:xfrm rot="20387859">
                  <a:off x="3038719" y="1541541"/>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3" name="Freeform 5"/>
                <p:cNvSpPr/>
                <p:nvPr/>
              </p:nvSpPr>
              <p:spPr bwMode="auto">
                <a:xfrm rot="20533032">
                  <a:off x="3618686" y="1841338"/>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4" name="Freeform 5"/>
                <p:cNvSpPr/>
                <p:nvPr/>
              </p:nvSpPr>
              <p:spPr bwMode="auto">
                <a:xfrm rot="1976498">
                  <a:off x="4537016" y="1541542"/>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5" name="Freeform 5"/>
                <p:cNvSpPr/>
                <p:nvPr/>
              </p:nvSpPr>
              <p:spPr bwMode="auto">
                <a:xfrm rot="3757750">
                  <a:off x="5116982" y="1541541"/>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6" name="Freeform 5"/>
                <p:cNvSpPr/>
                <p:nvPr/>
              </p:nvSpPr>
              <p:spPr bwMode="auto">
                <a:xfrm rot="20387859">
                  <a:off x="3038719" y="1751797"/>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7" name="Freeform 5"/>
                <p:cNvSpPr/>
                <p:nvPr/>
              </p:nvSpPr>
              <p:spPr bwMode="auto">
                <a:xfrm rot="20533032">
                  <a:off x="3618686" y="205159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8" name="Freeform 5"/>
                <p:cNvSpPr/>
                <p:nvPr/>
              </p:nvSpPr>
              <p:spPr bwMode="auto">
                <a:xfrm rot="1976498">
                  <a:off x="4537016" y="1751798"/>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29" name="Freeform 5"/>
                <p:cNvSpPr/>
                <p:nvPr/>
              </p:nvSpPr>
              <p:spPr bwMode="auto">
                <a:xfrm rot="3757750">
                  <a:off x="5247203" y="2531866"/>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0" name="Freeform 5"/>
                <p:cNvSpPr/>
                <p:nvPr/>
              </p:nvSpPr>
              <p:spPr bwMode="auto">
                <a:xfrm rot="20387859">
                  <a:off x="3038719" y="1962052"/>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1" name="Freeform 5"/>
                <p:cNvSpPr/>
                <p:nvPr/>
              </p:nvSpPr>
              <p:spPr bwMode="auto">
                <a:xfrm rot="20533032">
                  <a:off x="3618686" y="2261849"/>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2" name="Freeform 5"/>
                <p:cNvSpPr/>
                <p:nvPr/>
              </p:nvSpPr>
              <p:spPr bwMode="auto">
                <a:xfrm rot="4993589">
                  <a:off x="5078467" y="1962052"/>
                  <a:ext cx="3532836"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3" name="Freeform 5"/>
                <p:cNvSpPr/>
                <p:nvPr/>
              </p:nvSpPr>
              <p:spPr bwMode="auto">
                <a:xfrm rot="20387859">
                  <a:off x="2544026"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4" name="Freeform 5"/>
                <p:cNvSpPr/>
                <p:nvPr/>
              </p:nvSpPr>
              <p:spPr bwMode="auto">
                <a:xfrm rot="20387859">
                  <a:off x="3038719" y="217230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5" name="Freeform 5"/>
                <p:cNvSpPr/>
                <p:nvPr/>
              </p:nvSpPr>
              <p:spPr bwMode="auto">
                <a:xfrm rot="20533032">
                  <a:off x="3741430" y="2472104"/>
                  <a:ext cx="3964074" cy="313017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6" name="Freeform 5"/>
                <p:cNvSpPr/>
                <p:nvPr/>
              </p:nvSpPr>
              <p:spPr bwMode="auto">
                <a:xfrm rot="1976498">
                  <a:off x="4403676" y="2647355"/>
                  <a:ext cx="3532834" cy="372976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7" name="Freeform 5"/>
                <p:cNvSpPr/>
                <p:nvPr/>
              </p:nvSpPr>
              <p:spPr bwMode="auto">
                <a:xfrm>
                  <a:off x="3409414" y="2774670"/>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8" name="Freeform 5"/>
                <p:cNvSpPr/>
                <p:nvPr/>
              </p:nvSpPr>
              <p:spPr bwMode="auto">
                <a:xfrm rot="1976498">
                  <a:off x="2296090" y="1518188"/>
                  <a:ext cx="4209562" cy="372976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sp>
              <p:nvSpPr>
                <p:cNvPr id="39" name="Freeform 5"/>
                <p:cNvSpPr/>
                <p:nvPr/>
              </p:nvSpPr>
              <p:spPr bwMode="auto">
                <a:xfrm rot="19703521">
                  <a:off x="2534310" y="2490724"/>
                  <a:ext cx="4209562" cy="31301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35000"/>
                  </a:schemeClr>
                </a:solidFill>
                <a:ln>
                  <a:noFill/>
                </a:ln>
              </p:spPr>
              <p:txBody>
                <a:bodyPr vert="horz" wrap="square" lIns="91440" tIns="45720" rIns="91440" bIns="45720" numCol="1" anchor="t" anchorCtr="0" compatLnSpc="1"/>
                <a:lstStyle/>
                <a:p>
                  <a:endParaRPr lang="zh-CN" altLang="en-US" sz="800"/>
                </a:p>
              </p:txBody>
            </p:sp>
          </p:grpSp>
        </p:grpSp>
        <p:sp>
          <p:nvSpPr>
            <p:cNvPr id="4" name="文本框 3"/>
            <p:cNvSpPr txBox="1"/>
            <p:nvPr/>
          </p:nvSpPr>
          <p:spPr>
            <a:xfrm>
              <a:off x="4297600" y="1108703"/>
              <a:ext cx="2780479" cy="3232183"/>
            </a:xfrm>
            <a:prstGeom prst="rect">
              <a:avLst/>
            </a:prstGeom>
            <a:noFill/>
          </p:spPr>
          <p:txBody>
            <a:bodyPr wrap="square" rtlCol="0">
              <a:spAutoFit/>
            </a:bodyPr>
            <a:lstStyle/>
            <a:p>
              <a:pPr algn="ctr"/>
              <a:r>
                <a:rPr lang="en-US" altLang="zh-CN" sz="6600" b="1" dirty="0" smtClean="0">
                  <a:solidFill>
                    <a:srgbClr val="3099D6"/>
                  </a:solidFill>
                  <a:latin typeface="微软雅黑" pitchFamily="34" charset="-122"/>
                  <a:ea typeface="微软雅黑" pitchFamily="34" charset="-122"/>
                </a:rPr>
                <a:t>3</a:t>
              </a:r>
              <a:endParaRPr lang="zh-CN" altLang="en-US" sz="6600" b="1" dirty="0">
                <a:solidFill>
                  <a:srgbClr val="3099D6"/>
                </a:solidFill>
                <a:latin typeface="微软雅黑" pitchFamily="34" charset="-122"/>
                <a:ea typeface="微软雅黑" pitchFamily="34" charset="-122"/>
              </a:endParaRPr>
            </a:p>
          </p:txBody>
        </p:sp>
      </p:grpSp>
      <p:sp>
        <p:nvSpPr>
          <p:cNvPr id="40" name="文本框 39"/>
          <p:cNvSpPr txBox="1"/>
          <p:nvPr/>
        </p:nvSpPr>
        <p:spPr>
          <a:xfrm>
            <a:off x="2295830" y="542970"/>
            <a:ext cx="5674529" cy="523220"/>
          </a:xfrm>
          <a:prstGeom prst="rect">
            <a:avLst/>
          </a:prstGeom>
          <a:noFill/>
        </p:spPr>
        <p:txBody>
          <a:bodyPr wrap="square" rtlCol="0">
            <a:spAutoFit/>
          </a:bodyPr>
          <a:lstStyle/>
          <a:p>
            <a:r>
              <a:rPr lang="zh-CN" altLang="en-US" sz="2800" b="1" dirty="0" smtClean="0">
                <a:solidFill>
                  <a:schemeClr val="bg1"/>
                </a:solidFill>
                <a:latin typeface="微软雅黑" pitchFamily="34" charset="-122"/>
                <a:ea typeface="微软雅黑" pitchFamily="34" charset="-122"/>
              </a:rPr>
              <a:t>开始行动</a:t>
            </a:r>
            <a:r>
              <a:rPr lang="en-US" altLang="zh-CN" sz="2800" b="1" dirty="0" smtClean="0">
                <a:solidFill>
                  <a:schemeClr val="bg1"/>
                </a:solidFill>
                <a:latin typeface="微软雅黑" pitchFamily="34" charset="-122"/>
                <a:ea typeface="微软雅黑" pitchFamily="34" charset="-122"/>
              </a:rPr>
              <a:t>.1</a:t>
            </a:r>
            <a:endParaRPr lang="zh-CN" altLang="en-US" sz="2800" b="1" dirty="0">
              <a:solidFill>
                <a:schemeClr val="bg1"/>
              </a:solidFill>
              <a:latin typeface="微软雅黑" pitchFamily="34" charset="-122"/>
              <a:ea typeface="微软雅黑" pitchFamily="34" charset="-122"/>
            </a:endParaRPr>
          </a:p>
        </p:txBody>
      </p:sp>
      <p:sp>
        <p:nvSpPr>
          <p:cNvPr id="73" name="TextBox 38"/>
          <p:cNvSpPr txBox="1"/>
          <p:nvPr/>
        </p:nvSpPr>
        <p:spPr>
          <a:xfrm>
            <a:off x="2440286" y="1464131"/>
            <a:ext cx="2575595" cy="476541"/>
          </a:xfrm>
          <a:prstGeom prst="rect">
            <a:avLst/>
          </a:prstGeom>
          <a:noFill/>
        </p:spPr>
        <p:txBody>
          <a:bodyPr wrap="square" rtlCol="0" anchor="t">
            <a:spAutoFit/>
          </a:bodyPr>
          <a:lstStyle/>
          <a:p>
            <a:pPr>
              <a:lnSpc>
                <a:spcPct val="140000"/>
              </a:lnSpc>
            </a:pPr>
            <a:r>
              <a:rPr lang="en-US" sz="2000" dirty="0" smtClean="0">
                <a:latin typeface="Roboto condensed"/>
                <a:cs typeface="Roboto condensed"/>
              </a:rPr>
              <a:t>100+</a:t>
            </a:r>
            <a:r>
              <a:rPr lang="zh-CN" altLang="en-US" sz="2000" dirty="0" smtClean="0">
                <a:latin typeface="Roboto condensed"/>
                <a:cs typeface="Roboto condensed"/>
              </a:rPr>
              <a:t>伊佰麓</a:t>
            </a:r>
            <a:endParaRPr lang="en-US" sz="2000" dirty="0">
              <a:latin typeface="Roboto condensed"/>
              <a:cs typeface="Roboto condensed"/>
            </a:endParaRPr>
          </a:p>
        </p:txBody>
      </p:sp>
      <p:sp>
        <p:nvSpPr>
          <p:cNvPr id="74" name="TextBox 39"/>
          <p:cNvSpPr txBox="1"/>
          <p:nvPr/>
        </p:nvSpPr>
        <p:spPr>
          <a:xfrm>
            <a:off x="1700055" y="5006785"/>
            <a:ext cx="3481546" cy="781752"/>
          </a:xfrm>
          <a:prstGeom prst="rect">
            <a:avLst/>
          </a:prstGeom>
          <a:noFill/>
        </p:spPr>
        <p:txBody>
          <a:bodyPr wrap="square" rtlCol="0">
            <a:spAutoFit/>
          </a:bodyPr>
          <a:lstStyle/>
          <a:p>
            <a:pPr>
              <a:lnSpc>
                <a:spcPct val="140000"/>
              </a:lnSpc>
            </a:pPr>
            <a:r>
              <a:rPr lang="zh-CN" altLang="en-US" sz="1600" dirty="0" smtClean="0">
                <a:solidFill>
                  <a:schemeClr val="bg1"/>
                </a:solidFill>
                <a:latin typeface="Roboto condensed"/>
                <a:cs typeface="Roboto condensed"/>
              </a:rPr>
              <a:t>      首先我们来到了“</a:t>
            </a:r>
            <a:r>
              <a:rPr lang="en-US" altLang="zh-CN" sz="1600" dirty="0" smtClean="0">
                <a:solidFill>
                  <a:schemeClr val="bg1"/>
                </a:solidFill>
                <a:latin typeface="Roboto condensed"/>
                <a:cs typeface="Roboto condensed"/>
              </a:rPr>
              <a:t>100+</a:t>
            </a:r>
            <a:r>
              <a:rPr lang="zh-CN" altLang="en-US" sz="1600" dirty="0" smtClean="0">
                <a:solidFill>
                  <a:schemeClr val="bg1"/>
                </a:solidFill>
                <a:latin typeface="Roboto condensed"/>
                <a:cs typeface="Roboto condensed"/>
              </a:rPr>
              <a:t>伊佰麓”，由一号</a:t>
            </a:r>
            <a:r>
              <a:rPr lang="en-US" altLang="zh-CN" sz="1600" dirty="0" smtClean="0">
                <a:solidFill>
                  <a:schemeClr val="bg1"/>
                </a:solidFill>
                <a:latin typeface="Roboto condensed"/>
                <a:cs typeface="Roboto condensed"/>
              </a:rPr>
              <a:t>NPC</a:t>
            </a:r>
            <a:r>
              <a:rPr lang="zh-CN" altLang="en-US" sz="1600" dirty="0" smtClean="0">
                <a:solidFill>
                  <a:schemeClr val="bg1"/>
                </a:solidFill>
                <a:latin typeface="Roboto condensed"/>
                <a:cs typeface="Roboto condensed"/>
              </a:rPr>
              <a:t>去讲网站的事情</a:t>
            </a:r>
            <a:endParaRPr lang="en-US" sz="1600" dirty="0">
              <a:solidFill>
                <a:schemeClr val="bg1"/>
              </a:solidFill>
              <a:latin typeface="Roboto condensed"/>
              <a:cs typeface="Roboto condensed"/>
            </a:endParaRPr>
          </a:p>
        </p:txBody>
      </p:sp>
      <p:cxnSp>
        <p:nvCxnSpPr>
          <p:cNvPr id="81" name="Straight Connector 46"/>
          <p:cNvCxnSpPr/>
          <p:nvPr/>
        </p:nvCxnSpPr>
        <p:spPr>
          <a:xfrm>
            <a:off x="1129379" y="6044104"/>
            <a:ext cx="4328002" cy="8357"/>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cxnSp>
        <p:nvCxnSpPr>
          <p:cNvPr id="83" name="Straight Connector 49"/>
          <p:cNvCxnSpPr/>
          <p:nvPr/>
        </p:nvCxnSpPr>
        <p:spPr>
          <a:xfrm>
            <a:off x="6455030" y="913199"/>
            <a:ext cx="0" cy="441721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pic>
        <p:nvPicPr>
          <p:cNvPr id="1026" name="Picture 2" descr="C:\Users\Administrator\Desktop\PPT用图\100+\NE4Z~PK09652`6$2%X8S7DL.jpg"/>
          <p:cNvPicPr>
            <a:picLocks noChangeAspect="1" noChangeArrowheads="1"/>
          </p:cNvPicPr>
          <p:nvPr/>
        </p:nvPicPr>
        <p:blipFill>
          <a:blip r:embed="rId2" cstate="print"/>
          <a:srcRect/>
          <a:stretch>
            <a:fillRect/>
          </a:stretch>
        </p:blipFill>
        <p:spPr bwMode="auto">
          <a:xfrm>
            <a:off x="638632" y="2014493"/>
            <a:ext cx="5529942" cy="2619042"/>
          </a:xfrm>
          <a:prstGeom prst="rect">
            <a:avLst/>
          </a:prstGeom>
          <a:noFill/>
        </p:spPr>
      </p:pic>
      <p:sp>
        <p:nvSpPr>
          <p:cNvPr id="90" name="TextBox 39"/>
          <p:cNvSpPr txBox="1"/>
          <p:nvPr/>
        </p:nvSpPr>
        <p:spPr>
          <a:xfrm>
            <a:off x="7469484" y="3504557"/>
            <a:ext cx="3481546" cy="1815882"/>
          </a:xfrm>
          <a:prstGeom prst="rect">
            <a:avLst/>
          </a:prstGeom>
          <a:noFill/>
        </p:spPr>
        <p:txBody>
          <a:bodyPr wrap="square" rtlCol="0">
            <a:spAutoFit/>
          </a:bodyPr>
          <a:lstStyle/>
          <a:p>
            <a:pPr>
              <a:lnSpc>
                <a:spcPct val="140000"/>
              </a:lnSpc>
            </a:pPr>
            <a:r>
              <a:rPr lang="zh-CN" altLang="en-US" sz="1600" dirty="0" smtClean="0">
                <a:solidFill>
                  <a:schemeClr val="bg1"/>
                </a:solidFill>
                <a:latin typeface="Roboto condensed"/>
                <a:cs typeface="Roboto condensed"/>
              </a:rPr>
              <a:t>      总结：原因是因为他们企业存在很多分店，除了总网站以外不需要其他网站，虽然第一次就失败了，但是我们并没有气磊，整理好心情马上就去了下一家企业</a:t>
            </a:r>
            <a:endParaRPr lang="en-US" sz="1600" dirty="0">
              <a:solidFill>
                <a:schemeClr val="bg1"/>
              </a:solidFill>
              <a:latin typeface="Roboto condensed"/>
              <a:cs typeface="Roboto condensed"/>
            </a:endParaRPr>
          </a:p>
        </p:txBody>
      </p:sp>
      <p:cxnSp>
        <p:nvCxnSpPr>
          <p:cNvPr id="91" name="Straight Connector 46"/>
          <p:cNvCxnSpPr/>
          <p:nvPr/>
        </p:nvCxnSpPr>
        <p:spPr>
          <a:xfrm>
            <a:off x="7043941" y="6036846"/>
            <a:ext cx="4328002" cy="8357"/>
          </a:xfrm>
          <a:prstGeom prst="line">
            <a:avLst/>
          </a:prstGeom>
          <a:ln w="9525">
            <a:solidFill>
              <a:schemeClr val="bg1"/>
            </a:solidFill>
            <a:prstDash val="sysDash"/>
          </a:ln>
        </p:spPr>
        <p:style>
          <a:lnRef idx="1">
            <a:schemeClr val="dk1"/>
          </a:lnRef>
          <a:fillRef idx="0">
            <a:schemeClr val="dk1"/>
          </a:fillRef>
          <a:effectRef idx="0">
            <a:schemeClr val="dk1"/>
          </a:effectRef>
          <a:fontRef idx="minor">
            <a:schemeClr val="tx1"/>
          </a:fontRef>
        </p:style>
      </p:cxnSp>
      <p:sp>
        <p:nvSpPr>
          <p:cNvPr id="92" name="TextBox 38"/>
          <p:cNvSpPr txBox="1"/>
          <p:nvPr/>
        </p:nvSpPr>
        <p:spPr>
          <a:xfrm>
            <a:off x="8383881" y="2298701"/>
            <a:ext cx="2575595" cy="476541"/>
          </a:xfrm>
          <a:prstGeom prst="rect">
            <a:avLst/>
          </a:prstGeom>
          <a:noFill/>
        </p:spPr>
        <p:txBody>
          <a:bodyPr wrap="square" rtlCol="0" anchor="t">
            <a:spAutoFit/>
          </a:bodyPr>
          <a:lstStyle/>
          <a:p>
            <a:pPr>
              <a:lnSpc>
                <a:spcPct val="140000"/>
              </a:lnSpc>
            </a:pPr>
            <a:r>
              <a:rPr lang="zh-CN" altLang="en-US" sz="2000" dirty="0" smtClean="0">
                <a:latin typeface="Roboto condensed"/>
                <a:cs typeface="Roboto condensed"/>
              </a:rPr>
              <a:t>结果：失败</a:t>
            </a:r>
            <a:endParaRPr lang="en-US" sz="2000" dirty="0">
              <a:latin typeface="Roboto condensed"/>
              <a:cs typeface="Roboto condense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1282</Words>
  <Application>Microsoft Office PowerPoint</Application>
  <PresentationFormat>自定义</PresentationFormat>
  <Paragraphs>103</Paragraphs>
  <Slides>17</Slides>
  <Notes>6</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Company>MOMODASUCAI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Administrator</cp:lastModifiedBy>
  <cp:revision>117</cp:revision>
  <dcterms:created xsi:type="dcterms:W3CDTF">2014-12-02T14:52:00Z</dcterms:created>
  <dcterms:modified xsi:type="dcterms:W3CDTF">2018-09-18T12:19:44Z</dcterms:modified>
  <cp:category>锐旗设计；https://9ppt.taobao.com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