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76" r:id="rId5"/>
    <p:sldId id="289" r:id="rId6"/>
    <p:sldId id="264" r:id="rId7"/>
    <p:sldId id="279" r:id="rId8"/>
    <p:sldId id="277" r:id="rId9"/>
    <p:sldId id="280" r:id="rId10"/>
    <p:sldId id="287" r:id="rId11"/>
    <p:sldId id="288" r:id="rId12"/>
    <p:sldId id="275" r:id="rId13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01" autoAdjust="0"/>
    <p:restoredTop sz="94660"/>
  </p:normalViewPr>
  <p:slideViewPr>
    <p:cSldViewPr>
      <p:cViewPr varScale="1">
        <p:scale>
          <a:sx n="87" d="100"/>
          <a:sy n="87" d="100"/>
        </p:scale>
        <p:origin x="-786" y="-90"/>
      </p:cViewPr>
      <p:guideLst>
        <p:guide orient="horz" pos="1625"/>
        <p:guide pos="28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9"/>
        <p:guide pos="21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4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pPr/>
              <a:t>2017/10/24</a:t>
            </a:fld>
            <a:endParaRPr lang="zh-CN" altLang="en-US"/>
          </a:p>
        </p:txBody>
      </p:sp>
      <p:sp>
        <p:nvSpPr>
          <p:cNvPr id="104894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94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5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5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5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5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6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2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72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7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9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9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2017/10/24</a:t>
            </a:fld>
            <a:endParaRPr lang="zh-CN" altLang="en-US"/>
          </a:p>
        </p:txBody>
      </p:sp>
      <p:sp>
        <p:nvSpPr>
          <p:cNvPr id="104894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944" name="文本框 37"/>
          <p:cNvSpPr txBox="1"/>
          <p:nvPr userDrawn="1"/>
        </p:nvSpPr>
        <p:spPr>
          <a:xfrm>
            <a:off x="899592" y="239588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048945" name="文本框 38"/>
          <p:cNvSpPr txBox="1"/>
          <p:nvPr userDrawn="1"/>
        </p:nvSpPr>
        <p:spPr>
          <a:xfrm>
            <a:off x="899592" y="432889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97164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061718"/>
            <a:ext cx="2160240" cy="2163563"/>
          </a:xfrm>
          <a:prstGeom prst="rect">
            <a:avLst/>
          </a:prstGeom>
          <a:noFill/>
        </p:spPr>
      </p:pic>
      <p:pic>
        <p:nvPicPr>
          <p:cNvPr id="2097165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3478"/>
            <a:ext cx="647077" cy="64807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4C0F3E8C-8BCD-4A8F-98D8-F8D96B87BD28}" type="datetimeFigureOut">
              <a:rPr lang="zh-CN" altLang="en-US"/>
              <a:pPr/>
              <a:t>2017/10/24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fld id="{4AAA05D2-2F82-4D1D-9A69-4CC173608BC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104893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04893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2017/10/24</a:t>
            </a:fld>
            <a:endParaRPr kumimoji="1" lang="zh-CN" altLang="en-US"/>
          </a:p>
        </p:txBody>
      </p:sp>
      <p:sp>
        <p:nvSpPr>
          <p:cNvPr id="104893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04893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161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1048938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048939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1048940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619655"/>
          </a:xfrm>
          <a:prstGeom prst="rect">
            <a:avLst/>
          </a:prstGeom>
          <a:noFill/>
          <a:ln>
            <a:noFill/>
          </a:ln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2017/10/24</a:t>
            </a:fld>
            <a:endParaRPr lang="zh-CN" altLang="en-US"/>
          </a:p>
        </p:txBody>
      </p:sp>
      <p:sp>
        <p:nvSpPr>
          <p:cNvPr id="104862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623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工作回顾</a:t>
            </a:r>
          </a:p>
        </p:txBody>
      </p:sp>
      <p:sp>
        <p:nvSpPr>
          <p:cNvPr id="1048624" name="文本框 38"/>
          <p:cNvSpPr txBox="1"/>
          <p:nvPr userDrawn="1"/>
        </p:nvSpPr>
        <p:spPr>
          <a:xfrm>
            <a:off x="899592" y="432889"/>
            <a:ext cx="865968" cy="26153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review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625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2017/10/24</a:t>
            </a:fld>
            <a:endParaRPr lang="zh-CN" altLang="en-US"/>
          </a:p>
        </p:txBody>
      </p:sp>
      <p:sp>
        <p:nvSpPr>
          <p:cNvPr id="104872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726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自我评价</a:t>
            </a:r>
          </a:p>
        </p:txBody>
      </p:sp>
      <p:sp>
        <p:nvSpPr>
          <p:cNvPr id="1048727" name="文本框 38"/>
          <p:cNvSpPr txBox="1"/>
          <p:nvPr userDrawn="1"/>
        </p:nvSpPr>
        <p:spPr>
          <a:xfrm>
            <a:off x="899592" y="432889"/>
            <a:ext cx="1012283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Self-evaluation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728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2017/10/24</a:t>
            </a:fld>
            <a:endParaRPr lang="zh-CN" altLang="en-US"/>
          </a:p>
        </p:txBody>
      </p:sp>
      <p:sp>
        <p:nvSpPr>
          <p:cNvPr id="104878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788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工作体会</a:t>
            </a:r>
          </a:p>
        </p:txBody>
      </p:sp>
      <p:sp>
        <p:nvSpPr>
          <p:cNvPr id="1048789" name="文本框 38"/>
          <p:cNvSpPr txBox="1"/>
          <p:nvPr userDrawn="1"/>
        </p:nvSpPr>
        <p:spPr>
          <a:xfrm>
            <a:off x="899592" y="432889"/>
            <a:ext cx="1126097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experience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790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2017/10/24</a:t>
            </a:fld>
            <a:endParaRPr lang="zh-CN" altLang="en-US"/>
          </a:p>
        </p:txBody>
      </p:sp>
      <p:sp>
        <p:nvSpPr>
          <p:cNvPr id="104886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862" name="文本框 37"/>
          <p:cNvSpPr txBox="1"/>
          <p:nvPr userDrawn="1"/>
        </p:nvSpPr>
        <p:spPr>
          <a:xfrm>
            <a:off x="899592" y="239588"/>
            <a:ext cx="1451506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工作规划和展望</a:t>
            </a:r>
          </a:p>
        </p:txBody>
      </p:sp>
      <p:sp>
        <p:nvSpPr>
          <p:cNvPr id="1048863" name="文本框 38"/>
          <p:cNvSpPr txBox="1"/>
          <p:nvPr userDrawn="1"/>
        </p:nvSpPr>
        <p:spPr>
          <a:xfrm>
            <a:off x="899592" y="432889"/>
            <a:ext cx="1653368" cy="26153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Job planning and Outlook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864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2017/10/24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5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3" descr="C:\Users\Administrator\Desktop\未标题-2.jpg未标题-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4" y="-71755"/>
            <a:ext cx="9142730" cy="5143500"/>
          </a:xfrm>
          <a:prstGeom prst="rect">
            <a:avLst/>
          </a:prstGeom>
        </p:spPr>
      </p:pic>
      <p:sp>
        <p:nvSpPr>
          <p:cNvPr id="1048587" name="TextBox 26"/>
          <p:cNvSpPr txBox="1"/>
          <p:nvPr/>
        </p:nvSpPr>
        <p:spPr>
          <a:xfrm>
            <a:off x="2276475" y="1758315"/>
            <a:ext cx="5955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金贝壳</a:t>
            </a:r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涂料合同签订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8588" name="TextBox 32"/>
          <p:cNvSpPr txBox="1"/>
          <p:nvPr/>
        </p:nvSpPr>
        <p:spPr>
          <a:xfrm>
            <a:off x="4296379" y="3589975"/>
            <a:ext cx="1569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2017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年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10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月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24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日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048589" name="TextBox 33"/>
          <p:cNvSpPr txBox="1"/>
          <p:nvPr/>
        </p:nvSpPr>
        <p:spPr>
          <a:xfrm>
            <a:off x="3566473" y="4076070"/>
            <a:ext cx="3168352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熊猫团队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pic>
        <p:nvPicPr>
          <p:cNvPr id="6" name="图片 5" descr="youq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2571750"/>
            <a:ext cx="1447580" cy="24144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775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76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77" name="矩形 28"/>
          <p:cNvSpPr/>
          <p:nvPr/>
        </p:nvSpPr>
        <p:spPr>
          <a:xfrm>
            <a:off x="3286116" y="2365059"/>
            <a:ext cx="28193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总结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1357304"/>
            <a:ext cx="65008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1. 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细心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：细心做好每一件事情，才能让客户信任你。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AutoNum type="arabicPeriod" startAt="2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要提前准备一切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：打印好合同、联系好客户等，才能更好的开展后续工作。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AutoNum type="arabicPeriod" startAt="2"/>
            </a:pP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AutoNum type="arabicPeriod" startAt="2"/>
            </a:pP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AutoNum type="arabicPeriod" startAt="2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团队合作很重要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：一个团队的力量总会大于一个人的力量，只要我们一起认真努力，成功不会很远。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AutoNum type="arabicPeriod" startAt="2"/>
            </a:pP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/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图片 2" descr="u=3352063252,2028814426&amp;fm=27&amp;gp=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42858"/>
            <a:ext cx="1500198" cy="795443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1000100" y="357172"/>
            <a:ext cx="646331" cy="4173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总结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3" descr="C:\Users\Administrator\Desktop\未标题-2.jpg未标题-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927" name="TextBox 26"/>
          <p:cNvSpPr txBox="1"/>
          <p:nvPr/>
        </p:nvSpPr>
        <p:spPr>
          <a:xfrm>
            <a:off x="3428992" y="207168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谢谢大家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29" descr="C:\Users\Administrator\Desktop\未标题-2.jpg未标题-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593" name="MH_Others_1"/>
          <p:cNvSpPr txBox="1"/>
          <p:nvPr>
            <p:custDataLst>
              <p:tags r:id="rId1"/>
            </p:custDataLst>
          </p:nvPr>
        </p:nvSpPr>
        <p:spPr>
          <a:xfrm>
            <a:off x="1952711" y="1347614"/>
            <a:ext cx="2044019" cy="72251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目  录</a:t>
            </a:r>
          </a:p>
        </p:txBody>
      </p:sp>
      <p:sp>
        <p:nvSpPr>
          <p:cNvPr id="1048594" name="MH_Others_2"/>
          <p:cNvSpPr txBox="1"/>
          <p:nvPr>
            <p:custDataLst>
              <p:tags r:id="rId2"/>
            </p:custDataLst>
          </p:nvPr>
        </p:nvSpPr>
        <p:spPr>
          <a:xfrm>
            <a:off x="1963035" y="2070125"/>
            <a:ext cx="2023371" cy="306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CONTENTS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37" name="组合 23"/>
          <p:cNvGrpSpPr/>
          <p:nvPr/>
        </p:nvGrpSpPr>
        <p:grpSpPr>
          <a:xfrm>
            <a:off x="4525320" y="1348030"/>
            <a:ext cx="3215826" cy="488307"/>
            <a:chOff x="4357092" y="1347614"/>
            <a:chExt cx="3215268" cy="488156"/>
          </a:xfrm>
        </p:grpSpPr>
        <p:sp>
          <p:nvSpPr>
            <p:cNvPr id="1048595" name="MH_SubTitle_1"/>
            <p:cNvSpPr txBox="1"/>
            <p:nvPr>
              <p:custDataLst>
                <p:tags r:id="rId12"/>
              </p:custDataLst>
            </p:nvPr>
          </p:nvSpPr>
          <p:spPr>
            <a:xfrm>
              <a:off x="5391574" y="1485997"/>
              <a:ext cx="2180786" cy="2769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合同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的修改及确认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grpSp>
          <p:nvGrpSpPr>
            <p:cNvPr id="38" name="组合 2"/>
            <p:cNvGrpSpPr/>
            <p:nvPr/>
          </p:nvGrpSpPr>
          <p:grpSpPr>
            <a:xfrm>
              <a:off x="4357092" y="1347614"/>
              <a:ext cx="802436" cy="488156"/>
              <a:chOff x="6127160" y="2096130"/>
              <a:chExt cx="1128426" cy="686432"/>
            </a:xfrm>
          </p:grpSpPr>
          <p:cxnSp>
            <p:nvCxnSpPr>
              <p:cNvPr id="3145728" name="MH_Other_1"/>
              <p:cNvCxnSpPr/>
              <p:nvPr>
                <p:custDataLst>
                  <p:tags r:id="rId13"/>
                </p:custDataLst>
              </p:nvPr>
            </p:nvCxnSpPr>
            <p:spPr>
              <a:xfrm flipH="1">
                <a:off x="6525624" y="2096130"/>
                <a:ext cx="729962" cy="686432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596" name="MH_Other_2"/>
              <p:cNvSpPr/>
              <p:nvPr>
                <p:custDataLst>
                  <p:tags r:id="rId14"/>
                </p:custDataLst>
              </p:nvPr>
            </p:nvSpPr>
            <p:spPr>
              <a:xfrm>
                <a:off x="6145577" y="2497943"/>
                <a:ext cx="532403" cy="242763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/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048597" name="MH_Other_3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127160" y="2108477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da-DK" altLang="zh-CN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</p:grpSp>
      </p:grpSp>
      <p:grpSp>
        <p:nvGrpSpPr>
          <p:cNvPr id="39" name="组合 24"/>
          <p:cNvGrpSpPr/>
          <p:nvPr/>
        </p:nvGrpSpPr>
        <p:grpSpPr>
          <a:xfrm>
            <a:off x="4525320" y="2092004"/>
            <a:ext cx="3215826" cy="488307"/>
            <a:chOff x="4357092" y="2091358"/>
            <a:chExt cx="3215268" cy="488156"/>
          </a:xfrm>
        </p:grpSpPr>
        <p:sp>
          <p:nvSpPr>
            <p:cNvPr id="1048598" name="MH_SubTitle_2"/>
            <p:cNvSpPr txBox="1"/>
            <p:nvPr>
              <p:custDataLst>
                <p:tags r:id="rId8"/>
              </p:custDataLst>
            </p:nvPr>
          </p:nvSpPr>
          <p:spPr>
            <a:xfrm>
              <a:off x="5391574" y="2229344"/>
              <a:ext cx="2180786" cy="27677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合同签订过程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grpSp>
          <p:nvGrpSpPr>
            <p:cNvPr id="40" name="组合 6"/>
            <p:cNvGrpSpPr/>
            <p:nvPr/>
          </p:nvGrpSpPr>
          <p:grpSpPr>
            <a:xfrm>
              <a:off x="4357092" y="2091358"/>
              <a:ext cx="802436" cy="488156"/>
              <a:chOff x="6127160" y="3142521"/>
              <a:chExt cx="1128426" cy="686432"/>
            </a:xfrm>
          </p:grpSpPr>
          <p:cxnSp>
            <p:nvCxnSpPr>
              <p:cNvPr id="3145729" name="MH_Other_4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6525624" y="3142521"/>
                <a:ext cx="729962" cy="686432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599" name="MH_Other_5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45577" y="3544334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/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048600" name="MH_Other_6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127160" y="3154868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B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</p:grpSp>
      </p:grpSp>
      <p:grpSp>
        <p:nvGrpSpPr>
          <p:cNvPr id="41" name="组合 25"/>
          <p:cNvGrpSpPr/>
          <p:nvPr/>
        </p:nvGrpSpPr>
        <p:grpSpPr>
          <a:xfrm>
            <a:off x="4525320" y="2835975"/>
            <a:ext cx="3215826" cy="488307"/>
            <a:chOff x="4357092" y="2835101"/>
            <a:chExt cx="3215268" cy="488156"/>
          </a:xfrm>
        </p:grpSpPr>
        <p:sp>
          <p:nvSpPr>
            <p:cNvPr id="1048601" name="MH_SubTitle_3"/>
            <p:cNvSpPr txBox="1"/>
            <p:nvPr>
              <p:custDataLst>
                <p:tags r:id="rId4"/>
              </p:custDataLst>
            </p:nvPr>
          </p:nvSpPr>
          <p:spPr>
            <a:xfrm>
              <a:off x="5391574" y="2972623"/>
              <a:ext cx="2180786" cy="12307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grpSp>
          <p:nvGrpSpPr>
            <p:cNvPr id="42" name="组合 7"/>
            <p:cNvGrpSpPr/>
            <p:nvPr/>
          </p:nvGrpSpPr>
          <p:grpSpPr>
            <a:xfrm>
              <a:off x="4357092" y="2835101"/>
              <a:ext cx="802436" cy="488156"/>
              <a:chOff x="6127160" y="4187237"/>
              <a:chExt cx="1128426" cy="686432"/>
            </a:xfrm>
          </p:grpSpPr>
          <p:cxnSp>
            <p:nvCxnSpPr>
              <p:cNvPr id="3145730" name="MH_Other_7"/>
              <p:cNvCxnSpPr/>
              <p:nvPr>
                <p:custDataLst>
                  <p:tags r:id="rId5"/>
                </p:custDataLst>
              </p:nvPr>
            </p:nvCxnSpPr>
            <p:spPr>
              <a:xfrm flipH="1">
                <a:off x="6525624" y="4187237"/>
                <a:ext cx="729962" cy="686432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602" name="MH_Other_8"/>
              <p:cNvSpPr/>
              <p:nvPr>
                <p:custDataLst>
                  <p:tags r:id="rId6"/>
                </p:custDataLst>
              </p:nvPr>
            </p:nvSpPr>
            <p:spPr>
              <a:xfrm>
                <a:off x="6145577" y="4589050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/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048603" name="MH_Other_9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127160" y="419958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C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</p:grpSp>
      </p:grpSp>
      <p:sp>
        <p:nvSpPr>
          <p:cNvPr id="1048604" name="MH_SubTitle_4"/>
          <p:cNvSpPr txBox="1"/>
          <p:nvPr>
            <p:custDataLst>
              <p:tags r:id="rId3"/>
            </p:custDataLst>
          </p:nvPr>
        </p:nvSpPr>
        <p:spPr>
          <a:xfrm>
            <a:off x="5572132" y="2929009"/>
            <a:ext cx="2181164" cy="2768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总结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610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611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612" name="矩形 28"/>
          <p:cNvSpPr/>
          <p:nvPr/>
        </p:nvSpPr>
        <p:spPr>
          <a:xfrm>
            <a:off x="2143108" y="2365059"/>
            <a:ext cx="348362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合同</a:t>
            </a:r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的修改及</a:t>
            </a:r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确认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3352063252,2028814426&amp;fm=27&amp;gp=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2928958" cy="10715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7158" y="35812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合同</a:t>
            </a: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的修改及</a:t>
            </a: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确认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07155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  </a:t>
            </a:r>
            <a:r>
              <a:rPr lang="en-US" altLang="zh-CN" dirty="0" smtClean="0"/>
              <a:t>10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20</a:t>
            </a:r>
            <a:r>
              <a:rPr lang="zh-CN" altLang="en-US" dirty="0" smtClean="0"/>
              <a:t>号我们对合同进行了最终的修改。</a:t>
            </a:r>
            <a:endParaRPr lang="zh-CN" altLang="en-US" dirty="0" smtClean="0"/>
          </a:p>
          <a:p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3352063252,2028814426&amp;fm=27&amp;gp=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2928958" cy="10715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7158" y="35812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合同</a:t>
            </a: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的修改及</a:t>
            </a: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确认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000114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dirty="0" smtClean="0"/>
              <a:t>2.  10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</a:t>
            </a:r>
            <a:r>
              <a:rPr lang="en-US" altLang="zh-CN" dirty="0" smtClean="0"/>
              <a:t>1</a:t>
            </a:r>
            <a:r>
              <a:rPr lang="zh-CN" altLang="en-US" dirty="0" smtClean="0"/>
              <a:t>日</a:t>
            </a:r>
            <a:r>
              <a:rPr lang="zh-CN" altLang="en-US" dirty="0" smtClean="0">
                <a:sym typeface="Arial" pitchFamily="34" charset="0"/>
              </a:rPr>
              <a:t>与客户预约时间，并将合同发给客户确认，最后将签订时间确定在</a:t>
            </a:r>
            <a:r>
              <a:rPr lang="en-US" altLang="zh-CN" dirty="0" smtClean="0">
                <a:sym typeface="Arial" pitchFamily="34" charset="0"/>
              </a:rPr>
              <a:t>10</a:t>
            </a:r>
            <a:r>
              <a:rPr lang="zh-CN" altLang="en-US" dirty="0" smtClean="0">
                <a:sym typeface="Arial" pitchFamily="34" charset="0"/>
              </a:rPr>
              <a:t>月</a:t>
            </a:r>
            <a:r>
              <a:rPr lang="en-US" altLang="zh-CN" dirty="0" smtClean="0">
                <a:sym typeface="Arial" pitchFamily="34" charset="0"/>
              </a:rPr>
              <a:t>24</a:t>
            </a:r>
            <a:r>
              <a:rPr lang="zh-CN" altLang="en-US" dirty="0" smtClean="0">
                <a:sym typeface="Arial" pitchFamily="34" charset="0"/>
              </a:rPr>
              <a:t>日星期二。</a:t>
            </a:r>
            <a:endParaRPr lang="zh-CN" altLang="en-US" dirty="0" smtClean="0">
              <a:sym typeface="Arial" pitchFamily="34" charset="0"/>
            </a:endParaRPr>
          </a:p>
          <a:p>
            <a:endParaRPr lang="zh-CN" altLang="en-US" dirty="0" smtClean="0">
              <a:solidFill>
                <a:schemeClr val="bg1">
                  <a:lumMod val="50000"/>
                </a:schemeClr>
              </a:solidFill>
              <a:sym typeface="Arial" pitchFamily="34" charset="0"/>
            </a:endParaRPr>
          </a:p>
        </p:txBody>
      </p:sp>
      <p:pic>
        <p:nvPicPr>
          <p:cNvPr id="7" name="图片 6" descr="11.jpg"/>
          <p:cNvPicPr>
            <a:picLocks noChangeAspect="1"/>
          </p:cNvPicPr>
          <p:nvPr/>
        </p:nvPicPr>
        <p:blipFill>
          <a:blip r:embed="rId3" cstate="print"/>
          <a:srcRect b="6233"/>
          <a:stretch>
            <a:fillRect/>
          </a:stretch>
        </p:blipFill>
        <p:spPr>
          <a:xfrm>
            <a:off x="1857356" y="1633945"/>
            <a:ext cx="2205288" cy="3509555"/>
          </a:xfrm>
          <a:prstGeom prst="rect">
            <a:avLst/>
          </a:prstGeom>
        </p:spPr>
      </p:pic>
      <p:pic>
        <p:nvPicPr>
          <p:cNvPr id="8" name="图片 7" descr="12.jpg"/>
          <p:cNvPicPr>
            <a:picLocks noChangeAspect="1"/>
          </p:cNvPicPr>
          <p:nvPr/>
        </p:nvPicPr>
        <p:blipFill>
          <a:blip r:embed="rId4" cstate="print"/>
          <a:srcRect b="6944"/>
          <a:stretch>
            <a:fillRect/>
          </a:stretch>
        </p:blipFill>
        <p:spPr>
          <a:xfrm>
            <a:off x="4572000" y="1643074"/>
            <a:ext cx="2209131" cy="35004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713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14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15" name="矩形 28"/>
          <p:cNvSpPr/>
          <p:nvPr/>
        </p:nvSpPr>
        <p:spPr>
          <a:xfrm>
            <a:off x="2248535" y="2410096"/>
            <a:ext cx="2752093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合同签订过程</a:t>
            </a:r>
          </a:p>
          <a:p>
            <a:pPr lvl="0"/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16" name="TextBox 11"/>
          <p:cNvSpPr txBox="1"/>
          <p:nvPr/>
        </p:nvSpPr>
        <p:spPr>
          <a:xfrm>
            <a:off x="2555776" y="2686158"/>
            <a:ext cx="12311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itchFamily="34" charset="0"/>
              <a:buChar char="•"/>
            </a:pP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u=3352063252,2028814426&amp;fm=27&amp;gp=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1" y="105908"/>
            <a:ext cx="2000263" cy="96564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00100" y="428610"/>
            <a:ext cx="313507" cy="369332"/>
            <a:chOff x="4402993" y="1055901"/>
            <a:chExt cx="313550" cy="369331"/>
          </a:xfrm>
          <a:solidFill>
            <a:srgbClr val="F83003"/>
          </a:solidFill>
        </p:grpSpPr>
        <p:sp>
          <p:nvSpPr>
            <p:cNvPr id="3" name="椭圆 2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02993" y="1055901"/>
              <a:ext cx="30172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bg1"/>
                  </a:solidFill>
                  <a:ea typeface="微软雅黑" pitchFamily="34" charset="-122"/>
                </a:rPr>
                <a:t>1</a:t>
              </a:r>
              <a:endParaRPr lang="zh-CN" altLang="en-US" sz="1800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347470" y="399415"/>
            <a:ext cx="1107996" cy="4173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确认合同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pic>
        <p:nvPicPr>
          <p:cNvPr id="8" name="图片 7" descr="QQ图片201710172041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501" y="1071552"/>
            <a:ext cx="4791017" cy="378621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857884" y="1857370"/>
            <a:ext cx="2708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说明此行的目的，对需求文档以及合同进行解说并确认。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u=3352063252,2028814426&amp;fm=27&amp;gp=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1" y="142858"/>
            <a:ext cx="2000264" cy="921460"/>
          </a:xfrm>
          <a:prstGeom prst="rect">
            <a:avLst/>
          </a:prstGeom>
        </p:spPr>
      </p:pic>
      <p:grpSp>
        <p:nvGrpSpPr>
          <p:cNvPr id="10" name="组合 4"/>
          <p:cNvGrpSpPr/>
          <p:nvPr/>
        </p:nvGrpSpPr>
        <p:grpSpPr>
          <a:xfrm>
            <a:off x="997564" y="428610"/>
            <a:ext cx="316366" cy="369332"/>
            <a:chOff x="4400134" y="1060384"/>
            <a:chExt cx="316409" cy="369331"/>
          </a:xfrm>
          <a:solidFill>
            <a:srgbClr val="0070C0"/>
          </a:solidFill>
        </p:grpSpPr>
        <p:sp>
          <p:nvSpPr>
            <p:cNvPr id="11" name="椭圆 5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12" name="TextBox 6"/>
            <p:cNvSpPr txBox="1"/>
            <p:nvPr/>
          </p:nvSpPr>
          <p:spPr>
            <a:xfrm>
              <a:off x="4400134" y="1060384"/>
              <a:ext cx="30168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ea typeface="微软雅黑" pitchFamily="34" charset="-122"/>
                </a:rPr>
                <a:t>2</a:t>
              </a:r>
              <a:endParaRPr lang="zh-CN" altLang="en-US" sz="1800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347470" y="399415"/>
            <a:ext cx="1107996" cy="4173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签订合同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14" name="图片 13" descr="QQ图片201710172057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935" y="1000114"/>
            <a:ext cx="4519827" cy="35719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72132" y="1857370"/>
            <a:ext cx="270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客户看完之后，开始签订需求文档以及合同。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u=3352063252,2028814426&amp;fm=27&amp;gp=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9" y="214296"/>
            <a:ext cx="1860892" cy="857256"/>
          </a:xfrm>
          <a:prstGeom prst="rect">
            <a:avLst/>
          </a:prstGeom>
        </p:spPr>
      </p:pic>
      <p:grpSp>
        <p:nvGrpSpPr>
          <p:cNvPr id="3" name="组合 4"/>
          <p:cNvGrpSpPr/>
          <p:nvPr/>
        </p:nvGrpSpPr>
        <p:grpSpPr>
          <a:xfrm>
            <a:off x="1040923" y="487906"/>
            <a:ext cx="316367" cy="369332"/>
            <a:chOff x="4400133" y="1060384"/>
            <a:chExt cx="316410" cy="369331"/>
          </a:xfrm>
          <a:solidFill>
            <a:srgbClr val="00B0F0"/>
          </a:solidFill>
        </p:grpSpPr>
        <p:sp>
          <p:nvSpPr>
            <p:cNvPr id="11" name="椭圆 5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12" name="TextBox 6"/>
            <p:cNvSpPr txBox="1"/>
            <p:nvPr/>
          </p:nvSpPr>
          <p:spPr>
            <a:xfrm>
              <a:off x="4400133" y="1060384"/>
              <a:ext cx="301686" cy="369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bg1"/>
                  </a:solidFill>
                  <a:ea typeface="微软雅黑" pitchFamily="34" charset="-122"/>
                </a:rPr>
                <a:t>3</a:t>
              </a:r>
              <a:endParaRPr lang="zh-CN" altLang="en-US" sz="1800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43438" y="1428742"/>
            <a:ext cx="3571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需求文档以及合同签订后，我们和客户拍摄了合照。</a:t>
            </a:r>
            <a:endParaRPr lang="zh-CN" altLang="en-US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39653" y="439880"/>
            <a:ext cx="646331" cy="4173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合照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5" name="图片 4" descr="QQ图片201710172146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20" y="928676"/>
            <a:ext cx="3211690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1145">
      <a:dk1>
        <a:sysClr val="windowText" lastClr="000000"/>
      </a:dk1>
      <a:lt1>
        <a:sysClr val="window" lastClr="FFFFFF"/>
      </a:lt1>
      <a:dk2>
        <a:srgbClr val="69676D"/>
      </a:dk2>
      <a:lt2>
        <a:srgbClr val="7F7F7F"/>
      </a:lt2>
      <a:accent1>
        <a:srgbClr val="139D5F"/>
      </a:accent1>
      <a:accent2>
        <a:srgbClr val="6BB1C9"/>
      </a:accent2>
      <a:accent3>
        <a:srgbClr val="139D5F"/>
      </a:accent3>
      <a:accent4>
        <a:srgbClr val="6BB1C9"/>
      </a:accent4>
      <a:accent5>
        <a:srgbClr val="139D5F"/>
      </a:accent5>
      <a:accent6>
        <a:srgbClr val="6BB1C9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219</Words>
  <Application>WPS 演示</Application>
  <PresentationFormat>全屏显示(16:9)</PresentationFormat>
  <Paragraphs>45</Paragraphs>
  <Slides>12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多彩年度工作总结</dc:title>
  <dc:creator>USER</dc:creator>
  <cp:lastModifiedBy>王叶</cp:lastModifiedBy>
  <cp:revision>38</cp:revision>
  <dcterms:created xsi:type="dcterms:W3CDTF">2014-11-08T09:07:00Z</dcterms:created>
  <dcterms:modified xsi:type="dcterms:W3CDTF">2017-10-24T15:30:37Z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2052-10.1.0.5803</vt:lpwstr>
  </property>
</Properties>
</file>