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98" r:id="rId4"/>
    <p:sldId id="259" r:id="rId6"/>
    <p:sldId id="261" r:id="rId7"/>
    <p:sldId id="304" r:id="rId8"/>
    <p:sldId id="263" r:id="rId9"/>
    <p:sldId id="299" r:id="rId1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6" y="-84"/>
      </p:cViewPr>
      <p:guideLst>
        <p:guide orient="horz" pos="1620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CBB70-498E-4B44-A942-80227D10C9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CE5C7-B3D4-4C21-B03E-0A3B650286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E5C7-B3D4-4C21-B03E-0A3B65028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E5C7-B3D4-4C21-B03E-0A3B65028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E5C7-B3D4-4C21-B03E-0A3B65028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E5C7-B3D4-4C21-B03E-0A3B65028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E5C7-B3D4-4C21-B03E-0A3B65028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E5C7-B3D4-4C21-B03E-0A3B650286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-20538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" y="-1116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7"/>
          <p:cNvSpPr>
            <a:spLocks noChangeArrowheads="1"/>
          </p:cNvSpPr>
          <p:nvPr/>
        </p:nvSpPr>
        <p:spPr bwMode="auto">
          <a:xfrm rot="5400000">
            <a:off x="8201660" y="88900"/>
            <a:ext cx="762000" cy="548005"/>
          </a:xfrm>
          <a:prstGeom prst="homePlate">
            <a:avLst>
              <a:gd name="adj" fmla="val 35606"/>
            </a:avLst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10800000" vert="eaVert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107504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14" cstate="print"/>
          <a:srcRect l="23451" t="21856" r="17199" b="33201"/>
          <a:stretch>
            <a:fillRect/>
          </a:stretch>
        </p:blipFill>
        <p:spPr>
          <a:xfrm>
            <a:off x="8357870" y="35560"/>
            <a:ext cx="449580" cy="4819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-20538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" y="-1116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 userDrawn="1"/>
        </p:nvGrpSpPr>
        <p:grpSpPr>
          <a:xfrm>
            <a:off x="8266914" y="-18254"/>
            <a:ext cx="649280" cy="762000"/>
            <a:chOff x="8266914" y="-18254"/>
            <a:chExt cx="649280" cy="762000"/>
          </a:xfrm>
        </p:grpSpPr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 rot="5400000">
              <a:off x="820185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40" tIns="45720" rIns="91440" bIns="45720" numCol="1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dirty="0" smtClean="0">
                <a:solidFill>
                  <a:prstClr val="black"/>
                </a:solidFill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8266914" y="134144"/>
              <a:ext cx="649280" cy="475558"/>
              <a:chOff x="235091" y="185120"/>
              <a:chExt cx="649280" cy="475558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35091" y="185120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92677" y="460623"/>
                <a:ext cx="535724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00" dirty="0" smtClean="0">
                    <a:solidFill>
                      <a:srgbClr val="C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700" dirty="0">
                  <a:solidFill>
                    <a:srgbClr val="C0000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16" name="直接连接符 15"/>
          <p:cNvCxnSpPr/>
          <p:nvPr userDrawn="1"/>
        </p:nvCxnSpPr>
        <p:spPr>
          <a:xfrm>
            <a:off x="107504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hyperlink" Target="http://jz.faisco.com/pro8.html?_ta=154&amp;kw=98&#13;" TargetMode="External"/><Relationship Id="rId4" Type="http://schemas.openxmlformats.org/officeDocument/2006/relationships/hyperlink" Target="http://www.hnrcsc.com/contact/contact&#13;" TargetMode="External"/><Relationship Id="rId3" Type="http://schemas.openxmlformats.org/officeDocument/2006/relationships/hyperlink" Target="http://www.cnlight.com/" TargetMode="External"/><Relationship Id="rId2" Type="http://schemas.openxmlformats.org/officeDocument/2006/relationships/hyperlink" Target="http://www.ecpic.com.cn/cpiccar/salesNew/businessCollect/initVehicleBaseInfo?otherSource=846" TargetMode="External"/><Relationship Id="rId1" Type="http://schemas.openxmlformats.org/officeDocument/2006/relationships/hyperlink" Target="http://www.gaoxiaojob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3553"/>
          <a:stretch>
            <a:fillRect/>
          </a:stretch>
        </p:blipFill>
        <p:spPr>
          <a:xfrm>
            <a:off x="0" y="1779662"/>
            <a:ext cx="9144000" cy="2513562"/>
          </a:xfrm>
          <a:prstGeom prst="rect">
            <a:avLst/>
          </a:prstGeom>
        </p:spPr>
      </p:pic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1691680" y="2499742"/>
            <a:ext cx="57632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在线联系功能调查展示</a:t>
            </a:r>
            <a:endParaRPr lang="zh-CN" altLang="en-US" sz="3600" b="1" dirty="0" smtClean="0">
              <a:solidFill>
                <a:schemeClr val="bg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457790" y="3598506"/>
            <a:ext cx="4391725" cy="4319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grpSp>
        <p:nvGrpSpPr>
          <p:cNvPr id="20" name="Group 91"/>
          <p:cNvGrpSpPr/>
          <p:nvPr/>
        </p:nvGrpSpPr>
        <p:grpSpPr bwMode="auto">
          <a:xfrm>
            <a:off x="2468506" y="3614026"/>
            <a:ext cx="390552" cy="616758"/>
            <a:chOff x="936" y="1480"/>
            <a:chExt cx="1589" cy="2510"/>
          </a:xfrm>
        </p:grpSpPr>
        <p:grpSp>
          <p:nvGrpSpPr>
            <p:cNvPr id="21" name="组合 33"/>
            <p:cNvGrpSpPr/>
            <p:nvPr/>
          </p:nvGrpSpPr>
          <p:grpSpPr bwMode="auto">
            <a:xfrm>
              <a:off x="985" y="1583"/>
              <a:ext cx="1441" cy="2407"/>
              <a:chOff x="1754168" y="3653262"/>
              <a:chExt cx="1857599" cy="310781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8A0000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196990" y="4093185"/>
                <a:ext cx="968886" cy="2667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 sz="2700" b="1">
                  <a:solidFill>
                    <a:srgbClr val="CA0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0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63" y="3672552"/>
            <a:ext cx="1475294" cy="353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7"/>
          <p:cNvSpPr>
            <a:spLocks noChangeArrowheads="1"/>
          </p:cNvSpPr>
          <p:nvPr/>
        </p:nvSpPr>
        <p:spPr bwMode="auto">
          <a:xfrm>
            <a:off x="1619672" y="771550"/>
            <a:ext cx="5763260" cy="67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273</a:t>
            </a:r>
            <a:r>
              <a:rPr lang="zh-CN" altLang="en-US" sz="3600" b="1" dirty="0" smtClean="0">
                <a:solidFill>
                  <a:srgbClr val="C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团队</a:t>
            </a:r>
            <a:endParaRPr lang="zh-CN" altLang="en-US" sz="3600" b="1" dirty="0" smtClean="0">
              <a:solidFill>
                <a:srgbClr val="C00000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17284E-7 L 0.42031 0.0009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3457E-6 L 0.41459 -0.002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9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4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3553"/>
          <a:stretch>
            <a:fillRect/>
          </a:stretch>
        </p:blipFill>
        <p:spPr>
          <a:xfrm>
            <a:off x="0" y="1352488"/>
            <a:ext cx="9144000" cy="294073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203848" y="-92546"/>
            <a:ext cx="2059352" cy="2059073"/>
            <a:chOff x="3203848" y="-92546"/>
            <a:chExt cx="2059352" cy="2059073"/>
          </a:xfrm>
        </p:grpSpPr>
        <p:pic>
          <p:nvPicPr>
            <p:cNvPr id="10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-92546"/>
              <a:ext cx="2059352" cy="2059073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510000" y="521491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smtClean="0">
                  <a:solidFill>
                    <a:srgbClr val="A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800" b="1">
                <a:solidFill>
                  <a:srgbClr val="A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22334"/>
            <a:ext cx="510103" cy="51010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43" y="1593935"/>
            <a:ext cx="344102" cy="34410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981802"/>
            <a:ext cx="570165" cy="57016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189" y="1428427"/>
            <a:ext cx="298998" cy="29899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61" y="1561822"/>
            <a:ext cx="244615" cy="24461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2405941" y="2318844"/>
            <a:ext cx="522572" cy="522572"/>
            <a:chOff x="6501056" y="1873013"/>
            <a:chExt cx="696763" cy="696763"/>
          </a:xfrm>
        </p:grpSpPr>
        <p:sp>
          <p:nvSpPr>
            <p:cNvPr id="22" name="矩形 21"/>
            <p:cNvSpPr/>
            <p:nvPr/>
          </p:nvSpPr>
          <p:spPr>
            <a:xfrm>
              <a:off x="6501056" y="1873013"/>
              <a:ext cx="696763" cy="69676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grpSp>
          <p:nvGrpSpPr>
            <p:cNvPr id="23" name="组合 22"/>
            <p:cNvGrpSpPr>
              <a:grpSpLocks noChangeAspect="1"/>
            </p:cNvGrpSpPr>
            <p:nvPr/>
          </p:nvGrpSpPr>
          <p:grpSpPr>
            <a:xfrm>
              <a:off x="6616022" y="1996273"/>
              <a:ext cx="466830" cy="450243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24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70"/>
              </a:p>
            </p:txBody>
          </p:sp>
          <p:sp>
            <p:nvSpPr>
              <p:cNvPr id="25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A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70"/>
              </a:p>
            </p:txBody>
          </p:sp>
        </p:grpSp>
      </p:grpSp>
      <p:sp>
        <p:nvSpPr>
          <p:cNvPr id="26" name="TextBox 64"/>
          <p:cNvSpPr txBox="1"/>
          <p:nvPr/>
        </p:nvSpPr>
        <p:spPr>
          <a:xfrm>
            <a:off x="5834270" y="3020690"/>
            <a:ext cx="982980" cy="551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 smtClean="0">
                <a:solidFill>
                  <a:schemeClr val="bg1"/>
                </a:solidFill>
              </a:rPr>
              <a:t>PART </a:t>
            </a:r>
            <a:r>
              <a:rPr lang="en-US" altLang="zh-CN" sz="1500" smtClean="0">
                <a:solidFill>
                  <a:schemeClr val="bg1"/>
                </a:solidFill>
              </a:rPr>
              <a:t>03</a:t>
            </a:r>
            <a:r>
              <a:rPr lang="zh-CN" altLang="en-US" sz="1500" smtClean="0">
                <a:solidFill>
                  <a:schemeClr val="bg1"/>
                </a:solidFill>
              </a:rPr>
              <a:t>   </a:t>
            </a:r>
            <a:endParaRPr lang="en-US" altLang="zh-CN" sz="150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500" b="1" spc="7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调查结论</a:t>
            </a:r>
            <a:endParaRPr lang="zh-CN" altLang="en-US" sz="1500" b="1" spc="75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65"/>
          <p:cNvSpPr txBox="1"/>
          <p:nvPr/>
        </p:nvSpPr>
        <p:spPr>
          <a:xfrm>
            <a:off x="2216397" y="3020690"/>
            <a:ext cx="894080" cy="551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bg1"/>
                </a:solidFill>
              </a:rPr>
              <a:t>PART </a:t>
            </a:r>
            <a:r>
              <a:rPr lang="en-US" altLang="zh-CN" sz="1500">
                <a:solidFill>
                  <a:schemeClr val="bg1"/>
                </a:solidFill>
              </a:rPr>
              <a:t>01  </a:t>
            </a:r>
            <a:endParaRPr lang="en-US" altLang="zh-CN" sz="150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500" b="1" spc="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</a:t>
            </a:r>
            <a:endParaRPr lang="zh-CN" altLang="en-US" sz="1500" b="1" spc="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992546" y="2310589"/>
            <a:ext cx="522572" cy="522572"/>
            <a:chOff x="4840168" y="2373480"/>
            <a:chExt cx="522572" cy="522572"/>
          </a:xfrm>
        </p:grpSpPr>
        <p:sp>
          <p:nvSpPr>
            <p:cNvPr id="36" name="矩形 35"/>
            <p:cNvSpPr/>
            <p:nvPr/>
          </p:nvSpPr>
          <p:spPr>
            <a:xfrm>
              <a:off x="4840168" y="2373480"/>
              <a:ext cx="522572" cy="522572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sp>
          <p:nvSpPr>
            <p:cNvPr id="37" name="任意多边形 36"/>
            <p:cNvSpPr/>
            <p:nvPr/>
          </p:nvSpPr>
          <p:spPr bwMode="auto">
            <a:xfrm>
              <a:off x="4898379" y="2479074"/>
              <a:ext cx="406149" cy="311383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TextBox 67"/>
          <p:cNvSpPr txBox="1"/>
          <p:nvPr/>
        </p:nvSpPr>
        <p:spPr>
          <a:xfrm>
            <a:off x="3957456" y="3020690"/>
            <a:ext cx="1109980" cy="551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 smtClean="0">
                <a:solidFill>
                  <a:schemeClr val="bg1"/>
                </a:solidFill>
              </a:rPr>
              <a:t>    PART </a:t>
            </a:r>
            <a:r>
              <a:rPr lang="en-US" altLang="zh-CN" sz="1500" smtClean="0">
                <a:solidFill>
                  <a:schemeClr val="bg1"/>
                </a:solidFill>
              </a:rPr>
              <a:t>02   </a:t>
            </a:r>
            <a:endParaRPr lang="en-US" altLang="zh-CN" sz="150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500" b="1" spc="75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调查展示</a:t>
            </a:r>
            <a:endParaRPr lang="zh-CN" altLang="en-US" sz="1500" b="1" spc="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226735" y="2318844"/>
            <a:ext cx="522572" cy="522572"/>
            <a:chOff x="4840168" y="3971584"/>
            <a:chExt cx="522572" cy="522572"/>
          </a:xfrm>
        </p:grpSpPr>
        <p:sp>
          <p:nvSpPr>
            <p:cNvPr id="44" name="矩形 43"/>
            <p:cNvSpPr/>
            <p:nvPr/>
          </p:nvSpPr>
          <p:spPr>
            <a:xfrm>
              <a:off x="4840168" y="3971584"/>
              <a:ext cx="522572" cy="522572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46" name="Freeform 108"/>
              <p:cNvSpPr/>
              <p:nvPr/>
            </p:nvSpPr>
            <p:spPr bwMode="auto">
              <a:xfrm flipH="1">
                <a:off x="731016" y="2089492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A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3030"/>
                <a:ext cx="51923" cy="519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1261"/>
                <a:ext cx="51923" cy="5261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107504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1331640" y="118607"/>
            <a:ext cx="1709420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algn="l"/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 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用途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7915" y="2250440"/>
            <a:ext cx="7214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        </a:t>
            </a:r>
            <a:r>
              <a:rPr lang="zh-CN" altLang="en-US" sz="2800" dirty="0"/>
              <a:t>主要用于客户可以及时的联系到网站的单位或企业，实现在</a:t>
            </a:r>
            <a:r>
              <a:rPr lang="zh-CN" altLang="en-US" sz="2800" dirty="0" smtClean="0"/>
              <a:t>线联络的</a:t>
            </a:r>
            <a:r>
              <a:rPr lang="zh-CN" altLang="en-US" sz="2800" dirty="0"/>
              <a:t>功能。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107504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1331640" y="118607"/>
            <a:ext cx="2217420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algn="l"/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</a:t>
            </a:r>
            <a:r>
              <a:rPr lang="en-US" altLang="zh-CN" sz="2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  </a:t>
            </a:r>
            <a:r>
              <a:rPr lang="zh-CN" altLang="en-US" sz="2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调查展示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8120" y="1165860"/>
            <a:ext cx="29705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高校人才网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8120" y="1668780"/>
            <a:ext cx="303022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网址：</a:t>
            </a:r>
            <a:r>
              <a:rPr lang="zh-CN" altLang="en-US">
                <a:hlinkClick r:id="rId1"/>
              </a:rPr>
              <a:t>http://www.gaoxiaojob.com/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05505" y="1165860"/>
            <a:ext cx="31134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太平洋保险公司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405505" y="1737360"/>
            <a:ext cx="2618740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网址：</a:t>
            </a:r>
            <a:r>
              <a:rPr lang="zh-CN" altLang="en-US">
                <a:hlinkClick r:id="rId2"/>
              </a:rPr>
              <a:t>http://www.ecpic.com.cn/cpiccar/salesNew/businessCollect/initVehicleBaseInfo?otherSource=846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274435" y="1165860"/>
            <a:ext cx="278257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雪莱特光电科技有限公司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346190" y="1737360"/>
            <a:ext cx="261874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网址：</a:t>
            </a:r>
            <a:r>
              <a:rPr lang="zh-CN" altLang="en-US">
                <a:hlinkClick r:id="rId3"/>
              </a:rPr>
              <a:t>http://www.cnlight.com/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405255" y="3515360"/>
            <a:ext cx="31134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湖南人才网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405255" y="4015105"/>
            <a:ext cx="261874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网址：</a:t>
            </a:r>
            <a:r>
              <a:rPr lang="zh-CN" altLang="en-US">
                <a:hlinkClick r:id="rId4" tooltip=""/>
              </a:rPr>
              <a:t>http://www.hnrcsc.com/contact/contact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813300" y="3515360"/>
            <a:ext cx="31134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凡科互联网科技有限公司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813300" y="4015105"/>
            <a:ext cx="261874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网址：</a:t>
            </a:r>
            <a:r>
              <a:rPr lang="zh-CN" altLang="en-US">
                <a:hlinkClick r:id="rId5"/>
              </a:rPr>
              <a:t>http://jz.faisco.com/pro8.html?_ta=154&amp;kw=98</a:t>
            </a:r>
            <a:endParaRPr lang="zh-CN" altLang="en-US">
              <a:hlinkClick r:id="rId5"/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107504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31640" y="118607"/>
            <a:ext cx="2217420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algn="l"/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</a:t>
            </a:r>
            <a:r>
              <a:rPr lang="en-US" altLang="zh-CN" sz="2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  </a:t>
            </a:r>
            <a:r>
              <a:rPr lang="zh-CN" altLang="en-US" sz="2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调查结论</a:t>
            </a:r>
            <a:endParaRPr lang="zh-CN" altLang="en-US" sz="200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5616" y="1059582"/>
            <a:ext cx="6539865" cy="2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用户调查</a:t>
            </a:r>
            <a:r>
              <a:rPr lang="en-US" altLang="zh-CN" sz="2800" dirty="0"/>
              <a:t> 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、在</a:t>
            </a:r>
            <a:r>
              <a:rPr lang="zh-CN" altLang="en-US" sz="2800" dirty="0"/>
              <a:t>线联系在商业网站上用的最多的、用的最</a:t>
            </a:r>
            <a:r>
              <a:rPr lang="zh-CN" altLang="en-US" sz="2800" dirty="0" smtClean="0"/>
              <a:t>广。</a:t>
            </a:r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、在线联络功能基本使用的是</a:t>
            </a:r>
            <a:r>
              <a:rPr lang="en-US" altLang="zh-CN" sz="2800" dirty="0" smtClean="0"/>
              <a:t>QQ</a:t>
            </a:r>
            <a:r>
              <a:rPr lang="zh-CN" altLang="en-US" sz="2800" dirty="0" smtClean="0"/>
              <a:t>，少部分网</a:t>
            </a:r>
            <a:r>
              <a:rPr lang="zh-CN" altLang="en-US" sz="2800" dirty="0"/>
              <a:t>站</a:t>
            </a:r>
            <a:r>
              <a:rPr lang="zh-CN" altLang="en-US" sz="2800" dirty="0" smtClean="0"/>
              <a:t>会使用其他的在线联系方式。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1115616" y="3579862"/>
            <a:ext cx="6539865" cy="94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 </a:t>
            </a:r>
            <a:r>
              <a:rPr lang="zh-CN" altLang="en-US" sz="2800" b="1" dirty="0"/>
              <a:t>位置关系</a:t>
            </a:r>
            <a:r>
              <a:rPr lang="en-US" altLang="zh-CN" sz="2800" dirty="0"/>
              <a:t> </a:t>
            </a:r>
            <a:r>
              <a:rPr lang="zh-CN" altLang="en-US" sz="2800" dirty="0" smtClean="0"/>
              <a:t>：在</a:t>
            </a:r>
            <a:r>
              <a:rPr lang="zh-CN" altLang="en-US" sz="2800" dirty="0"/>
              <a:t>线联系主要放在网页的左右两侧，</a:t>
            </a:r>
            <a:r>
              <a:rPr lang="en-US" altLang="zh-CN" sz="2800" dirty="0"/>
              <a:t>80%</a:t>
            </a:r>
            <a:r>
              <a:rPr lang="zh-CN" altLang="en-US" sz="2800" dirty="0"/>
              <a:t>在网页的右边。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3553"/>
          <a:stretch>
            <a:fillRect/>
          </a:stretch>
        </p:blipFill>
        <p:spPr>
          <a:xfrm>
            <a:off x="0" y="1779662"/>
            <a:ext cx="9144000" cy="251356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35772" y="721796"/>
            <a:ext cx="1942890" cy="1942890"/>
            <a:chOff x="1763688" y="645596"/>
            <a:chExt cx="1942890" cy="1942890"/>
          </a:xfrm>
        </p:grpSpPr>
        <p:pic>
          <p:nvPicPr>
            <p:cNvPr id="5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645596"/>
              <a:ext cx="1942890" cy="1942890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098875" y="893766"/>
              <a:ext cx="93610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smtClean="0">
                  <a:solidFill>
                    <a:srgbClr val="AC0000"/>
                  </a:solidFill>
                  <a:latin typeface="MStiffHei PRC UltraBold" panose="00000500000000000000" pitchFamily="2" charset="-122"/>
                  <a:ea typeface="MStiffHei PRC UltraBold" panose="00000500000000000000" pitchFamily="2" charset="-122"/>
                </a:rPr>
                <a:t>感</a:t>
              </a:r>
              <a:endParaRPr lang="zh-CN" altLang="en-US" sz="8800">
                <a:solidFill>
                  <a:srgbClr val="AC0000"/>
                </a:solidFill>
                <a:latin typeface="MStiffHei PRC UltraBold" panose="00000500000000000000" pitchFamily="2" charset="-122"/>
                <a:ea typeface="MStiffHei PRC UltraBold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758526" y="721796"/>
            <a:ext cx="1942890" cy="1942890"/>
            <a:chOff x="1763688" y="645596"/>
            <a:chExt cx="1942890" cy="1942890"/>
          </a:xfrm>
        </p:grpSpPr>
        <p:pic>
          <p:nvPicPr>
            <p:cNvPr id="9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645596"/>
              <a:ext cx="1942890" cy="1942890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083824" y="911232"/>
              <a:ext cx="93610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smtClean="0">
                  <a:solidFill>
                    <a:srgbClr val="AC0000"/>
                  </a:solidFill>
                  <a:latin typeface="MStiffHei PRC UltraBold" panose="00000500000000000000" pitchFamily="2" charset="-122"/>
                  <a:ea typeface="MStiffHei PRC UltraBold" panose="00000500000000000000" pitchFamily="2" charset="-122"/>
                </a:rPr>
                <a:t>谢</a:t>
              </a:r>
              <a:endParaRPr lang="zh-CN" altLang="en-US" sz="8800">
                <a:solidFill>
                  <a:srgbClr val="AC0000"/>
                </a:solidFill>
                <a:latin typeface="MStiffHei PRC UltraBold" panose="00000500000000000000" pitchFamily="2" charset="-122"/>
                <a:ea typeface="MStiffHei PRC UltraBold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81280" y="721796"/>
            <a:ext cx="1942890" cy="1942890"/>
            <a:chOff x="1763688" y="645596"/>
            <a:chExt cx="1942890" cy="1942890"/>
          </a:xfrm>
        </p:grpSpPr>
        <p:pic>
          <p:nvPicPr>
            <p:cNvPr id="12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645596"/>
              <a:ext cx="1942890" cy="1942890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083824" y="917589"/>
              <a:ext cx="936104" cy="1432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smtClean="0">
                  <a:solidFill>
                    <a:srgbClr val="AC0000"/>
                  </a:solidFill>
                  <a:latin typeface="MStiffHei PRC UltraBold" panose="00000500000000000000" pitchFamily="2" charset="-122"/>
                  <a:ea typeface="MStiffHei PRC UltraBold" panose="00000500000000000000" pitchFamily="2" charset="-122"/>
                </a:rPr>
                <a:t>观</a:t>
              </a:r>
              <a:endParaRPr lang="zh-CN" altLang="en-US" sz="8800">
                <a:solidFill>
                  <a:srgbClr val="AC0000"/>
                </a:solidFill>
                <a:latin typeface="MStiffHei PRC UltraBold" panose="00000500000000000000" pitchFamily="2" charset="-122"/>
                <a:ea typeface="MStiffHei PRC UltraBold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04033" y="721796"/>
            <a:ext cx="1942890" cy="1942890"/>
            <a:chOff x="1763688" y="645596"/>
            <a:chExt cx="1942890" cy="1942890"/>
          </a:xfrm>
        </p:grpSpPr>
        <p:pic>
          <p:nvPicPr>
            <p:cNvPr id="15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645596"/>
              <a:ext cx="1942890" cy="1942890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107445" y="892182"/>
              <a:ext cx="93610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smtClean="0">
                  <a:solidFill>
                    <a:srgbClr val="AC0000"/>
                  </a:solidFill>
                  <a:latin typeface="MStiffHei PRC UltraBold" panose="00000500000000000000" pitchFamily="2" charset="-122"/>
                  <a:ea typeface="MStiffHei PRC UltraBold" panose="00000500000000000000" pitchFamily="2" charset="-122"/>
                </a:rPr>
                <a:t>看</a:t>
              </a:r>
              <a:endParaRPr lang="zh-CN" altLang="en-US" sz="8800">
                <a:solidFill>
                  <a:srgbClr val="AC0000"/>
                </a:solidFill>
                <a:latin typeface="MStiffHei PRC UltraBold" panose="00000500000000000000" pitchFamily="2" charset="-122"/>
                <a:ea typeface="MStiffHei PRC UltraBold" panose="00000500000000000000" pitchFamily="2" charset="-122"/>
              </a:endParaRPr>
            </a:p>
          </p:txBody>
        </p:sp>
      </p:grp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1691680" y="2713277"/>
            <a:ext cx="5592214" cy="67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在线联系功能调查展示</a:t>
            </a:r>
            <a:endParaRPr lang="zh-CN" altLang="en-US" sz="3600" b="1" dirty="0">
              <a:solidFill>
                <a:schemeClr val="bg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457790" y="3598506"/>
            <a:ext cx="4391725" cy="4319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0" name="Group 91"/>
          <p:cNvGrpSpPr/>
          <p:nvPr/>
        </p:nvGrpSpPr>
        <p:grpSpPr bwMode="auto">
          <a:xfrm>
            <a:off x="2468506" y="3614026"/>
            <a:ext cx="390552" cy="616758"/>
            <a:chOff x="936" y="1480"/>
            <a:chExt cx="1589" cy="2510"/>
          </a:xfrm>
        </p:grpSpPr>
        <p:grpSp>
          <p:nvGrpSpPr>
            <p:cNvPr id="21" name="组合 33"/>
            <p:cNvGrpSpPr/>
            <p:nvPr/>
          </p:nvGrpSpPr>
          <p:grpSpPr bwMode="auto">
            <a:xfrm>
              <a:off x="985" y="1583"/>
              <a:ext cx="1441" cy="2407"/>
              <a:chOff x="1754168" y="3653262"/>
              <a:chExt cx="1857599" cy="310781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prstClr val="white"/>
                  </a:solidFill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8A0000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196990" y="4093185"/>
                <a:ext cx="968886" cy="2667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 sz="2700" b="1">
                  <a:solidFill>
                    <a:srgbClr val="CA0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0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63" y="3672552"/>
            <a:ext cx="1475294" cy="353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17284E-7 L 0.42031 0.0009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3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3457E-6 L 0.41459 -0.0021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WPS 演示</Application>
  <PresentationFormat>全屏显示(16:9)</PresentationFormat>
  <Paragraphs>60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Impact</vt:lpstr>
      <vt:lpstr>微软雅黑</vt:lpstr>
      <vt:lpstr>Verdana</vt:lpstr>
      <vt:lpstr>方正超粗黑简体</vt:lpstr>
      <vt:lpstr>Calibri</vt:lpstr>
      <vt:lpstr>MStiffHei PRC UltraBold</vt:lpstr>
      <vt:lpstr>Calibri</vt:lpstr>
      <vt:lpstr>黑体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YAYA-0379红色时尚微立体PPT</dc:title>
  <dc:creator>Administrator</dc:creator>
  <cp:lastModifiedBy>Administrator</cp:lastModifiedBy>
  <cp:revision>48</cp:revision>
  <dcterms:created xsi:type="dcterms:W3CDTF">2015-12-30T09:37:00Z</dcterms:created>
  <dcterms:modified xsi:type="dcterms:W3CDTF">2017-06-20T12:32:07Z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2052-10.1.0.6489</vt:lpwstr>
  </property>
</Properties>
</file>